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9" r:id="rId4"/>
    <p:sldId id="260" r:id="rId5"/>
    <p:sldId id="293" r:id="rId6"/>
    <p:sldId id="277" r:id="rId7"/>
    <p:sldId id="278" r:id="rId8"/>
    <p:sldId id="279" r:id="rId9"/>
    <p:sldId id="280" r:id="rId10"/>
    <p:sldId id="281" r:id="rId11"/>
    <p:sldId id="282" r:id="rId12"/>
    <p:sldId id="283" r:id="rId13"/>
    <p:sldId id="295" r:id="rId14"/>
    <p:sldId id="284" r:id="rId15"/>
    <p:sldId id="285" r:id="rId16"/>
    <p:sldId id="286" r:id="rId17"/>
    <p:sldId id="294" r:id="rId18"/>
    <p:sldId id="287" r:id="rId19"/>
    <p:sldId id="288" r:id="rId20"/>
    <p:sldId id="289" r:id="rId21"/>
    <p:sldId id="290" r:id="rId22"/>
    <p:sldId id="291" r:id="rId23"/>
    <p:sldId id="292" r:id="rId24"/>
    <p:sldId id="301" r:id="rId25"/>
    <p:sldId id="261" r:id="rId26"/>
    <p:sldId id="296" r:id="rId27"/>
    <p:sldId id="262" r:id="rId28"/>
    <p:sldId id="263" r:id="rId29"/>
    <p:sldId id="264" r:id="rId30"/>
    <p:sldId id="297" r:id="rId31"/>
    <p:sldId id="265" r:id="rId32"/>
    <p:sldId id="266" r:id="rId33"/>
    <p:sldId id="267" r:id="rId34"/>
    <p:sldId id="268" r:id="rId35"/>
    <p:sldId id="269" r:id="rId36"/>
    <p:sldId id="270" r:id="rId37"/>
    <p:sldId id="271" r:id="rId38"/>
    <p:sldId id="272" r:id="rId39"/>
    <p:sldId id="273" r:id="rId40"/>
    <p:sldId id="274" r:id="rId41"/>
    <p:sldId id="275" r:id="rId42"/>
    <p:sldId id="276" r:id="rId43"/>
    <p:sldId id="298" r:id="rId44"/>
    <p:sldId id="299" r:id="rId45"/>
    <p:sldId id="300"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96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5A5B4A2A-3E30-449A-BA50-7E9CF347DDE2}" type="datetimeFigureOut">
              <a:rPr lang="en-AU" smtClean="0"/>
              <a:t>11/09/2011</a:t>
            </a:fld>
            <a:endParaRPr lang="en-AU"/>
          </a:p>
        </p:txBody>
      </p:sp>
      <p:sp>
        <p:nvSpPr>
          <p:cNvPr id="20" name="Footer Placeholder 19"/>
          <p:cNvSpPr>
            <a:spLocks noGrp="1"/>
          </p:cNvSpPr>
          <p:nvPr>
            <p:ph type="ftr" sz="quarter" idx="11"/>
          </p:nvPr>
        </p:nvSpPr>
        <p:spPr/>
        <p:txBody>
          <a:bodyPr/>
          <a:lstStyle>
            <a:extLst/>
          </a:lstStyle>
          <a:p>
            <a:endParaRPr lang="en-AU"/>
          </a:p>
        </p:txBody>
      </p:sp>
      <p:sp>
        <p:nvSpPr>
          <p:cNvPr id="10" name="Slide Number Placeholder 9"/>
          <p:cNvSpPr>
            <a:spLocks noGrp="1"/>
          </p:cNvSpPr>
          <p:nvPr>
            <p:ph type="sldNum" sz="quarter" idx="12"/>
          </p:nvPr>
        </p:nvSpPr>
        <p:spPr/>
        <p:txBody>
          <a:bodyPr/>
          <a:lstStyle>
            <a:extLst/>
          </a:lstStyle>
          <a:p>
            <a:fld id="{3B20EE20-7B1B-447F-9A8B-42722F6BDC74}" type="slidenum">
              <a:rPr lang="en-AU" smtClean="0"/>
              <a:t>‹#›</a:t>
            </a:fld>
            <a:endParaRPr lang="en-AU"/>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5B4A2A-3E30-449A-BA50-7E9CF347DDE2}" type="datetimeFigureOut">
              <a:rPr lang="en-AU" smtClean="0"/>
              <a:t>11/09/2011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B20EE20-7B1B-447F-9A8B-42722F6BDC74}"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5B4A2A-3E30-449A-BA50-7E9CF347DDE2}" type="datetimeFigureOut">
              <a:rPr lang="en-AU" smtClean="0"/>
              <a:t>11/09/2011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B20EE20-7B1B-447F-9A8B-42722F6BDC74}"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5B4A2A-3E30-449A-BA50-7E9CF347DDE2}" type="datetimeFigureOut">
              <a:rPr lang="en-AU" smtClean="0"/>
              <a:t>11/09/2011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B20EE20-7B1B-447F-9A8B-42722F6BDC74}"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A5B4A2A-3E30-449A-BA50-7E9CF347DDE2}" type="datetimeFigureOut">
              <a:rPr lang="en-AU" smtClean="0"/>
              <a:t>11/09/2011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B20EE20-7B1B-447F-9A8B-42722F6BDC74}" type="slidenum">
              <a:rPr lang="en-AU" smtClean="0"/>
              <a:t>‹#›</a:t>
            </a:fld>
            <a:endParaRPr lang="en-AU"/>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A5B4A2A-3E30-449A-BA50-7E9CF347DDE2}" type="datetimeFigureOut">
              <a:rPr lang="en-AU" smtClean="0"/>
              <a:t>11/09/2011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3B20EE20-7B1B-447F-9A8B-42722F6BDC74}"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A5B4A2A-3E30-449A-BA50-7E9CF347DDE2}" type="datetimeFigureOut">
              <a:rPr lang="en-AU" smtClean="0"/>
              <a:t>11/09/2011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3B20EE20-7B1B-447F-9A8B-42722F6BDC74}"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A5B4A2A-3E30-449A-BA50-7E9CF347DDE2}" type="datetimeFigureOut">
              <a:rPr lang="en-AU" smtClean="0"/>
              <a:t>11/09/2011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3B20EE20-7B1B-447F-9A8B-42722F6BDC74}"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A5B4A2A-3E30-449A-BA50-7E9CF347DDE2}" type="datetimeFigureOut">
              <a:rPr lang="en-AU" smtClean="0"/>
              <a:t>11/09/2011</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3B20EE20-7B1B-447F-9A8B-42722F6BDC74}" type="slidenum">
              <a:rPr lang="en-AU" smtClean="0"/>
              <a:t>‹#›</a:t>
            </a:fld>
            <a:endParaRPr lang="en-AU"/>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A5B4A2A-3E30-449A-BA50-7E9CF347DDE2}" type="datetimeFigureOut">
              <a:rPr lang="en-AU" smtClean="0"/>
              <a:t>11/09/2011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3B20EE20-7B1B-447F-9A8B-42722F6BDC74}"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A5B4A2A-3E30-449A-BA50-7E9CF347DDE2}" type="datetimeFigureOut">
              <a:rPr lang="en-AU" smtClean="0"/>
              <a:t>11/09/2011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3B20EE20-7B1B-447F-9A8B-42722F6BDC74}" type="slidenum">
              <a:rPr lang="en-AU" smtClean="0"/>
              <a:t>‹#›</a:t>
            </a:fld>
            <a:endParaRPr lang="en-AU"/>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A5B4A2A-3E30-449A-BA50-7E9CF347DDE2}" type="datetimeFigureOut">
              <a:rPr lang="en-AU" smtClean="0"/>
              <a:t>11/09/2011</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B20EE20-7B1B-447F-9A8B-42722F6BDC74}" type="slidenum">
              <a:rPr lang="en-AU" smtClean="0"/>
              <a:t>‹#›</a:t>
            </a:fld>
            <a:endParaRPr lang="en-AU"/>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359898"/>
            <a:ext cx="8100392" cy="1472184"/>
          </a:xfrm>
        </p:spPr>
        <p:txBody>
          <a:bodyPr>
            <a:normAutofit/>
          </a:bodyPr>
          <a:lstStyle/>
          <a:p>
            <a:pPr algn="ctr"/>
            <a:r>
              <a:rPr lang="en-AU" sz="6000" dirty="0" smtClean="0">
                <a:solidFill>
                  <a:srgbClr val="7030A0"/>
                </a:solidFill>
                <a:latin typeface="Algerian" pitchFamily="82" charset="0"/>
              </a:rPr>
              <a:t>Writing in Context</a:t>
            </a:r>
            <a:endParaRPr lang="en-AU" sz="6000" dirty="0">
              <a:solidFill>
                <a:srgbClr val="7030A0"/>
              </a:solidFill>
              <a:latin typeface="Algerian" pitchFamily="82" charset="0"/>
            </a:endParaRPr>
          </a:p>
        </p:txBody>
      </p:sp>
      <p:sp>
        <p:nvSpPr>
          <p:cNvPr id="3" name="Subtitle 2"/>
          <p:cNvSpPr>
            <a:spLocks noGrp="1"/>
          </p:cNvSpPr>
          <p:nvPr>
            <p:ph type="subTitle" idx="1"/>
          </p:nvPr>
        </p:nvSpPr>
        <p:spPr>
          <a:xfrm>
            <a:off x="683568" y="2060848"/>
            <a:ext cx="8280920" cy="2472680"/>
          </a:xfrm>
        </p:spPr>
        <p:txBody>
          <a:bodyPr>
            <a:noAutofit/>
          </a:bodyPr>
          <a:lstStyle/>
          <a:p>
            <a:pPr algn="ctr"/>
            <a:r>
              <a:rPr lang="en-AU" sz="8000" dirty="0" smtClean="0">
                <a:solidFill>
                  <a:schemeClr val="tx1">
                    <a:lumMod val="95000"/>
                    <a:lumOff val="5000"/>
                  </a:schemeClr>
                </a:solidFill>
                <a:latin typeface="AR CENA" pitchFamily="2" charset="0"/>
              </a:rPr>
              <a:t>Growing Up Asian in Australia &amp;</a:t>
            </a:r>
            <a:endParaRPr lang="en-AU" sz="8000" dirty="0">
              <a:solidFill>
                <a:schemeClr val="tx1">
                  <a:lumMod val="95000"/>
                  <a:lumOff val="5000"/>
                </a:schemeClr>
              </a:solidFill>
              <a:latin typeface="AR CENA" pitchFamily="2" charset="0"/>
            </a:endParaRPr>
          </a:p>
          <a:p>
            <a:pPr algn="ctr"/>
            <a:r>
              <a:rPr lang="en-AU" sz="8000" dirty="0" smtClean="0">
                <a:solidFill>
                  <a:schemeClr val="tx1">
                    <a:lumMod val="95000"/>
                    <a:lumOff val="5000"/>
                  </a:schemeClr>
                </a:solidFill>
                <a:latin typeface="AR CENA" pitchFamily="2" charset="0"/>
              </a:rPr>
              <a:t>Witness</a:t>
            </a:r>
            <a:endParaRPr lang="en-AU" sz="8000" dirty="0">
              <a:solidFill>
                <a:schemeClr val="tx1">
                  <a:lumMod val="95000"/>
                  <a:lumOff val="5000"/>
                </a:schemeClr>
              </a:solidFill>
              <a:latin typeface="AR CENA" pitchFamily="2" charset="0"/>
            </a:endParaRPr>
          </a:p>
        </p:txBody>
      </p:sp>
      <p:sp>
        <p:nvSpPr>
          <p:cNvPr id="4" name="TextBox 3"/>
          <p:cNvSpPr txBox="1"/>
          <p:nvPr/>
        </p:nvSpPr>
        <p:spPr>
          <a:xfrm>
            <a:off x="1331640" y="6237312"/>
            <a:ext cx="1447832" cy="369332"/>
          </a:xfrm>
          <a:prstGeom prst="rect">
            <a:avLst/>
          </a:prstGeom>
          <a:noFill/>
        </p:spPr>
        <p:txBody>
          <a:bodyPr wrap="none" rtlCol="0">
            <a:spAutoFit/>
          </a:bodyPr>
          <a:lstStyle/>
          <a:p>
            <a:r>
              <a:rPr lang="en-AU" dirty="0" smtClean="0">
                <a:latin typeface="AR CENA" pitchFamily="2" charset="0"/>
              </a:rPr>
              <a:t>Mrs Novak 2011</a:t>
            </a:r>
            <a:endParaRPr lang="en-AU" dirty="0">
              <a:latin typeface="AR CENA" pitchFamily="2" charset="0"/>
            </a:endParaRPr>
          </a:p>
        </p:txBody>
      </p:sp>
    </p:spTree>
    <p:extLst>
      <p:ext uri="{BB962C8B-B14F-4D97-AF65-F5344CB8AC3E}">
        <p14:creationId xmlns:p14="http://schemas.microsoft.com/office/powerpoint/2010/main" val="20629618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043608" y="476672"/>
            <a:ext cx="7890080" cy="5771728"/>
          </a:xfrm>
        </p:spPr>
        <p:txBody>
          <a:bodyPr>
            <a:noAutofit/>
          </a:bodyPr>
          <a:lstStyle/>
          <a:p>
            <a:pPr marL="82296" indent="0">
              <a:buNone/>
            </a:pPr>
            <a:r>
              <a:rPr lang="en-AU" sz="5400" dirty="0">
                <a:latin typeface="AR CENA" pitchFamily="2" charset="0"/>
              </a:rPr>
              <a:t>While </a:t>
            </a:r>
            <a:r>
              <a:rPr lang="en-AU" sz="5400" dirty="0" smtClean="0">
                <a:latin typeface="AR CENA" pitchFamily="2" charset="0"/>
              </a:rPr>
              <a:t>some celebrate </a:t>
            </a:r>
            <a:r>
              <a:rPr lang="en-AU" sz="5400" dirty="0">
                <a:latin typeface="AR CENA" pitchFamily="2" charset="0"/>
              </a:rPr>
              <a:t>the richness of the different elements of their identity, many of </a:t>
            </a:r>
            <a:r>
              <a:rPr lang="en-AU" sz="5400" dirty="0" smtClean="0">
                <a:latin typeface="AR CENA" pitchFamily="2" charset="0"/>
              </a:rPr>
              <a:t>the writers </a:t>
            </a:r>
            <a:r>
              <a:rPr lang="en-AU" sz="5400" dirty="0">
                <a:latin typeface="AR CENA" pitchFamily="2" charset="0"/>
              </a:rPr>
              <a:t>have found establishing a solid sense of Asian-Australian identity to be </a:t>
            </a:r>
            <a:r>
              <a:rPr lang="en-AU" sz="5400" dirty="0" smtClean="0">
                <a:latin typeface="AR CENA" pitchFamily="2" charset="0"/>
              </a:rPr>
              <a:t>a painful </a:t>
            </a:r>
            <a:r>
              <a:rPr lang="en-AU" sz="5400" dirty="0">
                <a:latin typeface="AR CENA" pitchFamily="2" charset="0"/>
              </a:rPr>
              <a:t>process.</a:t>
            </a:r>
            <a:endParaRPr lang="en-AU" sz="5400" dirty="0">
              <a:latin typeface="AR CENA" pitchFamily="2" charset="0"/>
            </a:endParaRPr>
          </a:p>
        </p:txBody>
      </p:sp>
    </p:spTree>
    <p:extLst>
      <p:ext uri="{BB962C8B-B14F-4D97-AF65-F5344CB8AC3E}">
        <p14:creationId xmlns:p14="http://schemas.microsoft.com/office/powerpoint/2010/main" val="5864484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115616" y="548680"/>
            <a:ext cx="7818072" cy="5699720"/>
          </a:xfrm>
        </p:spPr>
        <p:txBody>
          <a:bodyPr>
            <a:normAutofit/>
          </a:bodyPr>
          <a:lstStyle/>
          <a:p>
            <a:pPr marL="82296" indent="0">
              <a:buNone/>
            </a:pPr>
            <a:r>
              <a:rPr lang="en-AU" sz="4800" dirty="0">
                <a:latin typeface="AR CENA" pitchFamily="2" charset="0"/>
              </a:rPr>
              <a:t>The anthology shows how a sense of being </a:t>
            </a:r>
            <a:r>
              <a:rPr lang="en-AU" sz="4800" dirty="0" smtClean="0">
                <a:latin typeface="AR CENA" pitchFamily="2" charset="0"/>
              </a:rPr>
              <a:t>different can </a:t>
            </a:r>
            <a:r>
              <a:rPr lang="en-AU" sz="4800" dirty="0">
                <a:latin typeface="AR CENA" pitchFamily="2" charset="0"/>
              </a:rPr>
              <a:t>profoundly affect a child, causing loneliness, confusion and very often </a:t>
            </a:r>
            <a:r>
              <a:rPr lang="en-AU" sz="4800" dirty="0" smtClean="0">
                <a:latin typeface="AR CENA" pitchFamily="2" charset="0"/>
              </a:rPr>
              <a:t>a desire </a:t>
            </a:r>
            <a:r>
              <a:rPr lang="en-AU" sz="4800" dirty="0">
                <a:latin typeface="AR CENA" pitchFamily="2" charset="0"/>
              </a:rPr>
              <a:t>to deny their own culture. Sometimes, racism and cruelty intensify </a:t>
            </a:r>
            <a:r>
              <a:rPr lang="en-AU" sz="4800" dirty="0" smtClean="0">
                <a:latin typeface="AR CENA" pitchFamily="2" charset="0"/>
              </a:rPr>
              <a:t>the misery</a:t>
            </a:r>
            <a:r>
              <a:rPr lang="en-AU" sz="4800" dirty="0">
                <a:latin typeface="AR CENA" pitchFamily="2" charset="0"/>
              </a:rPr>
              <a:t>.</a:t>
            </a:r>
            <a:endParaRPr lang="en-AU" sz="4800" dirty="0">
              <a:latin typeface="AR CENA" pitchFamily="2" charset="0"/>
            </a:endParaRPr>
          </a:p>
        </p:txBody>
      </p:sp>
    </p:spTree>
    <p:extLst>
      <p:ext uri="{BB962C8B-B14F-4D97-AF65-F5344CB8AC3E}">
        <p14:creationId xmlns:p14="http://schemas.microsoft.com/office/powerpoint/2010/main" val="37272442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30026"/>
          </a:xfrm>
        </p:spPr>
        <p:txBody>
          <a:bodyPr>
            <a:normAutofit fontScale="90000"/>
          </a:bodyPr>
          <a:lstStyle/>
          <a:p>
            <a:endParaRPr lang="en-AU" dirty="0"/>
          </a:p>
        </p:txBody>
      </p:sp>
      <p:sp>
        <p:nvSpPr>
          <p:cNvPr id="3" name="Content Placeholder 2"/>
          <p:cNvSpPr>
            <a:spLocks noGrp="1"/>
          </p:cNvSpPr>
          <p:nvPr>
            <p:ph idx="1"/>
          </p:nvPr>
        </p:nvSpPr>
        <p:spPr>
          <a:xfrm>
            <a:off x="1115616" y="548680"/>
            <a:ext cx="7818072" cy="5699720"/>
          </a:xfrm>
        </p:spPr>
        <p:txBody>
          <a:bodyPr>
            <a:noAutofit/>
          </a:bodyPr>
          <a:lstStyle/>
          <a:p>
            <a:pPr marL="82296" indent="0">
              <a:buNone/>
            </a:pPr>
            <a:r>
              <a:rPr lang="en-AU" sz="4400" dirty="0">
                <a:latin typeface="AR CENA" pitchFamily="2" charset="0"/>
              </a:rPr>
              <a:t>The writers present the difficulty</a:t>
            </a:r>
          </a:p>
          <a:p>
            <a:pPr marL="82296" indent="0">
              <a:buNone/>
            </a:pPr>
            <a:r>
              <a:rPr lang="en-AU" sz="4400" dirty="0">
                <a:latin typeface="AR CENA" pitchFamily="2" charset="0"/>
              </a:rPr>
              <a:t>of coping with family expectations, and with parents who cannot comprehend</a:t>
            </a:r>
          </a:p>
          <a:p>
            <a:pPr marL="82296" indent="0">
              <a:buNone/>
            </a:pPr>
            <a:r>
              <a:rPr lang="en-AU" sz="4400" dirty="0">
                <a:latin typeface="AR CENA" pitchFamily="2" charset="0"/>
              </a:rPr>
              <a:t>their problems of identity and belonging. </a:t>
            </a:r>
            <a:endParaRPr lang="en-AU" sz="4400" dirty="0">
              <a:latin typeface="AR CENA"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3573016"/>
            <a:ext cx="4267200" cy="2964180"/>
          </a:xfrm>
          <a:prstGeom prst="rect">
            <a:avLst/>
          </a:prstGeom>
        </p:spPr>
      </p:pic>
    </p:spTree>
    <p:extLst>
      <p:ext uri="{BB962C8B-B14F-4D97-AF65-F5344CB8AC3E}">
        <p14:creationId xmlns:p14="http://schemas.microsoft.com/office/powerpoint/2010/main" val="17185973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2034"/>
          </a:xfrm>
        </p:spPr>
        <p:txBody>
          <a:bodyPr>
            <a:normAutofit fontScale="90000"/>
          </a:bodyPr>
          <a:lstStyle/>
          <a:p>
            <a:endParaRPr lang="en-AU" dirty="0"/>
          </a:p>
        </p:txBody>
      </p:sp>
      <p:sp>
        <p:nvSpPr>
          <p:cNvPr id="3" name="Content Placeholder 2"/>
          <p:cNvSpPr>
            <a:spLocks noGrp="1"/>
          </p:cNvSpPr>
          <p:nvPr>
            <p:ph idx="1"/>
          </p:nvPr>
        </p:nvSpPr>
        <p:spPr>
          <a:xfrm>
            <a:off x="1259632" y="548680"/>
            <a:ext cx="7674056" cy="5699720"/>
          </a:xfrm>
        </p:spPr>
        <p:txBody>
          <a:bodyPr/>
          <a:lstStyle/>
          <a:p>
            <a:pPr marL="82296" indent="0">
              <a:buNone/>
            </a:pPr>
            <a:r>
              <a:rPr lang="en-AU" sz="5400" dirty="0">
                <a:latin typeface="AR CENA" pitchFamily="2" charset="0"/>
              </a:rPr>
              <a:t>For some writers, assuming an </a:t>
            </a:r>
            <a:r>
              <a:rPr lang="en-AU" sz="5400" dirty="0" smtClean="0">
                <a:latin typeface="AR CENA" pitchFamily="2" charset="0"/>
              </a:rPr>
              <a:t>Asian-Australian </a:t>
            </a:r>
            <a:r>
              <a:rPr lang="en-AU" sz="5400" dirty="0">
                <a:latin typeface="AR CENA" pitchFamily="2" charset="0"/>
              </a:rPr>
              <a:t>identity has brought estrangement from the family and made it more difficult to establish a sense of belonging.</a:t>
            </a:r>
          </a:p>
          <a:p>
            <a:endParaRPr lang="en-AU" dirty="0"/>
          </a:p>
        </p:txBody>
      </p:sp>
    </p:spTree>
    <p:extLst>
      <p:ext uri="{BB962C8B-B14F-4D97-AF65-F5344CB8AC3E}">
        <p14:creationId xmlns:p14="http://schemas.microsoft.com/office/powerpoint/2010/main" val="15023390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8100392" cy="922114"/>
          </a:xfrm>
        </p:spPr>
        <p:txBody>
          <a:bodyPr>
            <a:normAutofit/>
          </a:bodyPr>
          <a:lstStyle/>
          <a:p>
            <a:r>
              <a:rPr lang="en-AU" sz="4400" dirty="0" smtClean="0">
                <a:solidFill>
                  <a:srgbClr val="7030A0"/>
                </a:solidFill>
                <a:latin typeface="Algerian" pitchFamily="82" charset="0"/>
              </a:rPr>
              <a:t>Some Important Questions</a:t>
            </a:r>
            <a:endParaRPr lang="en-AU" sz="4400" dirty="0">
              <a:solidFill>
                <a:srgbClr val="7030A0"/>
              </a:solidFill>
              <a:latin typeface="Algerian" pitchFamily="82" charset="0"/>
            </a:endParaRPr>
          </a:p>
        </p:txBody>
      </p:sp>
      <p:sp>
        <p:nvSpPr>
          <p:cNvPr id="3" name="Content Placeholder 2"/>
          <p:cNvSpPr>
            <a:spLocks noGrp="1"/>
          </p:cNvSpPr>
          <p:nvPr>
            <p:ph idx="1"/>
          </p:nvPr>
        </p:nvSpPr>
        <p:spPr>
          <a:xfrm>
            <a:off x="1115616" y="1124744"/>
            <a:ext cx="7818072" cy="5400600"/>
          </a:xfrm>
        </p:spPr>
        <p:txBody>
          <a:bodyPr>
            <a:normAutofit/>
          </a:bodyPr>
          <a:lstStyle/>
          <a:p>
            <a:pPr marL="82296" indent="0">
              <a:buNone/>
            </a:pPr>
            <a:r>
              <a:rPr lang="en-AU" sz="4000" dirty="0">
                <a:latin typeface="AR CENA" pitchFamily="2" charset="0"/>
              </a:rPr>
              <a:t>Does growing up Asian in Australia mean combining the best of both </a:t>
            </a:r>
            <a:r>
              <a:rPr lang="en-AU" sz="4000" dirty="0" smtClean="0">
                <a:latin typeface="AR CENA" pitchFamily="2" charset="0"/>
              </a:rPr>
              <a:t>cultures, </a:t>
            </a:r>
            <a:r>
              <a:rPr lang="en-AU" sz="4000" dirty="0">
                <a:latin typeface="AR CENA" pitchFamily="2" charset="0"/>
              </a:rPr>
              <a:t>or does it mean losing something important?</a:t>
            </a:r>
          </a:p>
          <a:p>
            <a:pPr marL="82296" indent="0">
              <a:buNone/>
            </a:pPr>
            <a:r>
              <a:rPr lang="en-AU" sz="4000" dirty="0">
                <a:latin typeface="AR CENA" pitchFamily="2" charset="0"/>
              </a:rPr>
              <a:t>How much heritage must be lost in the process of assimilating? </a:t>
            </a:r>
            <a:endParaRPr lang="en-AU" sz="4000" dirty="0" smtClean="0">
              <a:latin typeface="AR CENA" pitchFamily="2" charset="0"/>
            </a:endParaRPr>
          </a:p>
          <a:p>
            <a:pPr marL="82296" indent="0">
              <a:buNone/>
            </a:pPr>
            <a:r>
              <a:rPr lang="en-AU" sz="4000" dirty="0" smtClean="0">
                <a:latin typeface="AR CENA" pitchFamily="2" charset="0"/>
              </a:rPr>
              <a:t>Are family fracture </a:t>
            </a:r>
            <a:r>
              <a:rPr lang="en-AU" sz="4000" dirty="0">
                <a:latin typeface="AR CENA" pitchFamily="2" charset="0"/>
              </a:rPr>
              <a:t>and cultural alienation necessary by-products of becoming Australian?</a:t>
            </a:r>
            <a:endParaRPr lang="en-AU" sz="4000" dirty="0">
              <a:latin typeface="AR CENA" pitchFamily="2" charset="0"/>
            </a:endParaRPr>
          </a:p>
        </p:txBody>
      </p:sp>
    </p:spTree>
    <p:extLst>
      <p:ext uri="{BB962C8B-B14F-4D97-AF65-F5344CB8AC3E}">
        <p14:creationId xmlns:p14="http://schemas.microsoft.com/office/powerpoint/2010/main" val="18125744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2034"/>
          </a:xfrm>
        </p:spPr>
        <p:txBody>
          <a:bodyPr>
            <a:normAutofit fontScale="90000"/>
          </a:bodyPr>
          <a:lstStyle/>
          <a:p>
            <a:endParaRPr lang="en-AU" dirty="0"/>
          </a:p>
        </p:txBody>
      </p:sp>
      <p:sp>
        <p:nvSpPr>
          <p:cNvPr id="3" name="Content Placeholder 2"/>
          <p:cNvSpPr>
            <a:spLocks noGrp="1"/>
          </p:cNvSpPr>
          <p:nvPr>
            <p:ph idx="1"/>
          </p:nvPr>
        </p:nvSpPr>
        <p:spPr>
          <a:xfrm>
            <a:off x="1435608" y="476672"/>
            <a:ext cx="7498080" cy="5771728"/>
          </a:xfrm>
        </p:spPr>
        <p:txBody>
          <a:bodyPr>
            <a:noAutofit/>
          </a:bodyPr>
          <a:lstStyle/>
          <a:p>
            <a:pPr marL="82296" indent="0">
              <a:buNone/>
            </a:pPr>
            <a:r>
              <a:rPr lang="en-AU" sz="5400" dirty="0">
                <a:latin typeface="AR CENA" pitchFamily="2" charset="0"/>
              </a:rPr>
              <a:t>Many of the writers tell of seeing a stranger’s face in the mirror. Feeling</a:t>
            </a:r>
          </a:p>
          <a:p>
            <a:pPr marL="82296" indent="0">
              <a:buNone/>
            </a:pPr>
            <a:r>
              <a:rPr lang="en-AU" sz="5400" dirty="0">
                <a:latin typeface="AR CENA" pitchFamily="2" charset="0"/>
              </a:rPr>
              <a:t>Australian while looking Asian creates a destabilising sense of dissociation </a:t>
            </a:r>
            <a:r>
              <a:rPr lang="en-AU" sz="5400" dirty="0" smtClean="0">
                <a:latin typeface="AR CENA" pitchFamily="2" charset="0"/>
              </a:rPr>
              <a:t>from the </a:t>
            </a:r>
            <a:r>
              <a:rPr lang="en-AU" sz="5400" dirty="0">
                <a:latin typeface="AR CENA" pitchFamily="2" charset="0"/>
              </a:rPr>
              <a:t>self.</a:t>
            </a:r>
            <a:endParaRPr lang="en-AU" sz="5400" dirty="0">
              <a:latin typeface="AR CENA" pitchFamily="2" charset="0"/>
            </a:endParaRPr>
          </a:p>
        </p:txBody>
      </p:sp>
    </p:spTree>
    <p:extLst>
      <p:ext uri="{BB962C8B-B14F-4D97-AF65-F5344CB8AC3E}">
        <p14:creationId xmlns:p14="http://schemas.microsoft.com/office/powerpoint/2010/main" val="31934442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1435608" y="228919"/>
            <a:ext cx="7498080" cy="45719"/>
          </a:xfrm>
        </p:spPr>
        <p:txBody>
          <a:bodyPr>
            <a:normAutofit fontScale="90000"/>
          </a:bodyPr>
          <a:lstStyle/>
          <a:p>
            <a:endParaRPr lang="en-AU" dirty="0"/>
          </a:p>
        </p:txBody>
      </p:sp>
      <p:sp>
        <p:nvSpPr>
          <p:cNvPr id="3" name="Content Placeholder 2"/>
          <p:cNvSpPr>
            <a:spLocks noGrp="1"/>
          </p:cNvSpPr>
          <p:nvPr>
            <p:ph idx="1"/>
          </p:nvPr>
        </p:nvSpPr>
        <p:spPr>
          <a:xfrm>
            <a:off x="1115616" y="332656"/>
            <a:ext cx="7818072" cy="5915744"/>
          </a:xfrm>
        </p:spPr>
        <p:txBody>
          <a:bodyPr>
            <a:normAutofit/>
          </a:bodyPr>
          <a:lstStyle/>
          <a:p>
            <a:pPr marL="82296" indent="0">
              <a:buNone/>
            </a:pPr>
            <a:r>
              <a:rPr lang="en-AU" sz="5400" dirty="0">
                <a:latin typeface="AR CENA" pitchFamily="2" charset="0"/>
              </a:rPr>
              <a:t>Parental demands sometimes seem harsh to young people immersed in </a:t>
            </a:r>
            <a:endParaRPr lang="en-AU" sz="5400" dirty="0" smtClean="0">
              <a:latin typeface="AR CENA" pitchFamily="2" charset="0"/>
            </a:endParaRPr>
          </a:p>
          <a:p>
            <a:pPr marL="82296" indent="0">
              <a:buNone/>
            </a:pPr>
            <a:r>
              <a:rPr lang="en-AU" sz="5400" dirty="0">
                <a:latin typeface="AR CENA" pitchFamily="2" charset="0"/>
              </a:rPr>
              <a:t>a</a:t>
            </a:r>
            <a:r>
              <a:rPr lang="en-AU" sz="5400" dirty="0" smtClean="0">
                <a:latin typeface="AR CENA" pitchFamily="2" charset="0"/>
              </a:rPr>
              <a:t>n </a:t>
            </a:r>
            <a:r>
              <a:rPr lang="en-AU" sz="5400" dirty="0" err="1" smtClean="0">
                <a:latin typeface="AR CENA" pitchFamily="2" charset="0"/>
              </a:rPr>
              <a:t>easygoing</a:t>
            </a:r>
            <a:r>
              <a:rPr lang="en-AU" sz="5400" dirty="0" smtClean="0">
                <a:latin typeface="AR CENA" pitchFamily="2" charset="0"/>
              </a:rPr>
              <a:t> </a:t>
            </a:r>
          </a:p>
          <a:p>
            <a:pPr marL="82296" indent="0">
              <a:buNone/>
            </a:pPr>
            <a:r>
              <a:rPr lang="en-AU" sz="5400" dirty="0" smtClean="0">
                <a:latin typeface="AR CENA" pitchFamily="2" charset="0"/>
              </a:rPr>
              <a:t>Australian </a:t>
            </a:r>
          </a:p>
          <a:p>
            <a:pPr marL="82296" indent="0">
              <a:buNone/>
            </a:pPr>
            <a:r>
              <a:rPr lang="en-AU" sz="5400" dirty="0" smtClean="0">
                <a:latin typeface="AR CENA" pitchFamily="2" charset="0"/>
              </a:rPr>
              <a:t>world.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992" y="2132856"/>
            <a:ext cx="4314601" cy="4293399"/>
          </a:xfrm>
          <a:prstGeom prst="rect">
            <a:avLst/>
          </a:prstGeom>
        </p:spPr>
      </p:pic>
    </p:spTree>
    <p:extLst>
      <p:ext uri="{BB962C8B-B14F-4D97-AF65-F5344CB8AC3E}">
        <p14:creationId xmlns:p14="http://schemas.microsoft.com/office/powerpoint/2010/main" val="481834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187624" y="836712"/>
            <a:ext cx="7746064" cy="5411688"/>
          </a:xfrm>
        </p:spPr>
        <p:txBody>
          <a:bodyPr/>
          <a:lstStyle/>
          <a:p>
            <a:pPr marL="82296" indent="0">
              <a:buNone/>
            </a:pPr>
            <a:r>
              <a:rPr lang="en-AU" sz="5400" dirty="0">
                <a:latin typeface="AR CENA" pitchFamily="2" charset="0"/>
              </a:rPr>
              <a:t>Parents’ efforts to distance their children from Australian culture can lead to crises in family </a:t>
            </a:r>
            <a:endParaRPr lang="en-AU" sz="5400" dirty="0" smtClean="0">
              <a:latin typeface="AR CENA" pitchFamily="2" charset="0"/>
            </a:endParaRPr>
          </a:p>
          <a:p>
            <a:pPr marL="82296" indent="0">
              <a:buNone/>
            </a:pPr>
            <a:r>
              <a:rPr lang="en-AU" sz="5400" dirty="0" smtClean="0">
                <a:latin typeface="AR CENA" pitchFamily="2" charset="0"/>
              </a:rPr>
              <a:t>relationships</a:t>
            </a:r>
            <a:r>
              <a:rPr lang="en-AU" sz="5400" dirty="0">
                <a:latin typeface="AR CENA" pitchFamily="2" charset="0"/>
              </a:rPr>
              <a:t>.</a:t>
            </a:r>
          </a:p>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3347298"/>
            <a:ext cx="3619872" cy="3271808"/>
          </a:xfrm>
          <a:prstGeom prst="rect">
            <a:avLst/>
          </a:prstGeom>
        </p:spPr>
      </p:pic>
    </p:spTree>
    <p:extLst>
      <p:ext uri="{BB962C8B-B14F-4D97-AF65-F5344CB8AC3E}">
        <p14:creationId xmlns:p14="http://schemas.microsoft.com/office/powerpoint/2010/main" val="41317086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2034"/>
          </a:xfrm>
        </p:spPr>
        <p:txBody>
          <a:bodyPr>
            <a:normAutofit fontScale="90000"/>
          </a:bodyPr>
          <a:lstStyle/>
          <a:p>
            <a:endParaRPr lang="en-AU" dirty="0"/>
          </a:p>
        </p:txBody>
      </p:sp>
      <p:sp>
        <p:nvSpPr>
          <p:cNvPr id="3" name="Content Placeholder 2"/>
          <p:cNvSpPr>
            <a:spLocks noGrp="1"/>
          </p:cNvSpPr>
          <p:nvPr>
            <p:ph idx="1"/>
          </p:nvPr>
        </p:nvSpPr>
        <p:spPr>
          <a:xfrm>
            <a:off x="1435608" y="692696"/>
            <a:ext cx="7498080" cy="5555704"/>
          </a:xfrm>
        </p:spPr>
        <p:txBody>
          <a:bodyPr>
            <a:noAutofit/>
          </a:bodyPr>
          <a:lstStyle/>
          <a:p>
            <a:pPr marL="82296" indent="0">
              <a:buNone/>
            </a:pPr>
            <a:r>
              <a:rPr lang="en-AU" sz="6000" dirty="0">
                <a:latin typeface="AR CENA" pitchFamily="2" charset="0"/>
              </a:rPr>
              <a:t>W</a:t>
            </a:r>
            <a:r>
              <a:rPr lang="en-AU" sz="6000" dirty="0" smtClean="0">
                <a:latin typeface="AR CENA" pitchFamily="2" charset="0"/>
              </a:rPr>
              <a:t>ithout </a:t>
            </a:r>
            <a:r>
              <a:rPr lang="en-AU" sz="6000" dirty="0">
                <a:latin typeface="AR CENA" pitchFamily="2" charset="0"/>
              </a:rPr>
              <a:t>the means of expressing yourself and being understood, you remain </a:t>
            </a:r>
            <a:r>
              <a:rPr lang="en-AU" sz="6000" dirty="0" smtClean="0">
                <a:latin typeface="AR CENA" pitchFamily="2" charset="0"/>
              </a:rPr>
              <a:t>in the </a:t>
            </a:r>
            <a:r>
              <a:rPr lang="en-AU" sz="6000" dirty="0">
                <a:latin typeface="AR CENA" pitchFamily="2" charset="0"/>
              </a:rPr>
              <a:t>shadows of your adopted country, unable to </a:t>
            </a:r>
            <a:r>
              <a:rPr lang="en-AU" sz="6000" dirty="0" smtClean="0">
                <a:latin typeface="AR CENA" pitchFamily="2" charset="0"/>
              </a:rPr>
              <a:t>belong.</a:t>
            </a:r>
            <a:endParaRPr lang="en-AU" sz="6000" dirty="0">
              <a:latin typeface="AR CENA" pitchFamily="2" charset="0"/>
            </a:endParaRPr>
          </a:p>
        </p:txBody>
      </p:sp>
    </p:spTree>
    <p:extLst>
      <p:ext uri="{BB962C8B-B14F-4D97-AF65-F5344CB8AC3E}">
        <p14:creationId xmlns:p14="http://schemas.microsoft.com/office/powerpoint/2010/main" val="16488836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2034"/>
          </a:xfrm>
        </p:spPr>
        <p:txBody>
          <a:bodyPr>
            <a:normAutofit fontScale="90000"/>
          </a:bodyPr>
          <a:lstStyle/>
          <a:p>
            <a:endParaRPr lang="en-AU" dirty="0"/>
          </a:p>
        </p:txBody>
      </p:sp>
      <p:sp>
        <p:nvSpPr>
          <p:cNvPr id="3" name="Content Placeholder 2"/>
          <p:cNvSpPr>
            <a:spLocks noGrp="1"/>
          </p:cNvSpPr>
          <p:nvPr>
            <p:ph idx="1"/>
          </p:nvPr>
        </p:nvSpPr>
        <p:spPr>
          <a:xfrm>
            <a:off x="1115616" y="764704"/>
            <a:ext cx="7818072" cy="5483696"/>
          </a:xfrm>
        </p:spPr>
        <p:txBody>
          <a:bodyPr>
            <a:normAutofit/>
          </a:bodyPr>
          <a:lstStyle/>
          <a:p>
            <a:pPr marL="82296" indent="0">
              <a:buNone/>
            </a:pPr>
            <a:r>
              <a:rPr lang="en-AU" sz="4800" dirty="0">
                <a:latin typeface="AR CENA" pitchFamily="2" charset="0"/>
              </a:rPr>
              <a:t>Learning how to navigate Australian culture is just as important as learning </a:t>
            </a:r>
            <a:r>
              <a:rPr lang="en-AU" sz="4800" dirty="0" smtClean="0">
                <a:latin typeface="AR CENA" pitchFamily="2" charset="0"/>
              </a:rPr>
              <a:t>the language </a:t>
            </a:r>
            <a:r>
              <a:rPr lang="en-AU" sz="4800" dirty="0">
                <a:latin typeface="AR CENA" pitchFamily="2" charset="0"/>
              </a:rPr>
              <a:t>when it comes to </a:t>
            </a:r>
            <a:endParaRPr lang="en-AU" sz="4800" dirty="0" smtClean="0">
              <a:latin typeface="AR CENA" pitchFamily="2" charset="0"/>
            </a:endParaRPr>
          </a:p>
          <a:p>
            <a:pPr marL="82296" indent="0">
              <a:buNone/>
            </a:pPr>
            <a:r>
              <a:rPr lang="en-AU" sz="4800" dirty="0" smtClean="0">
                <a:latin typeface="AR CENA" pitchFamily="2" charset="0"/>
              </a:rPr>
              <a:t>finding </a:t>
            </a:r>
            <a:r>
              <a:rPr lang="en-AU" sz="4800" dirty="0">
                <a:latin typeface="AR CENA" pitchFamily="2" charset="0"/>
              </a:rPr>
              <a:t>a </a:t>
            </a:r>
            <a:endParaRPr lang="en-AU" sz="4800" dirty="0" smtClean="0">
              <a:latin typeface="AR CENA" pitchFamily="2" charset="0"/>
            </a:endParaRPr>
          </a:p>
          <a:p>
            <a:pPr marL="82296" indent="0">
              <a:buNone/>
            </a:pPr>
            <a:r>
              <a:rPr lang="en-AU" sz="4800" dirty="0" smtClean="0">
                <a:latin typeface="AR CENA" pitchFamily="2" charset="0"/>
              </a:rPr>
              <a:t>sense </a:t>
            </a:r>
            <a:r>
              <a:rPr lang="en-AU" sz="4800" dirty="0">
                <a:latin typeface="AR CENA" pitchFamily="2" charset="0"/>
              </a:rPr>
              <a:t>of </a:t>
            </a:r>
            <a:endParaRPr lang="en-AU" sz="4800" dirty="0" smtClean="0">
              <a:latin typeface="AR CENA" pitchFamily="2" charset="0"/>
            </a:endParaRPr>
          </a:p>
          <a:p>
            <a:pPr marL="82296" indent="0">
              <a:buNone/>
            </a:pPr>
            <a:r>
              <a:rPr lang="en-AU" sz="4800" dirty="0" smtClean="0">
                <a:latin typeface="AR CENA" pitchFamily="2" charset="0"/>
              </a:rPr>
              <a:t>belonging</a:t>
            </a:r>
            <a:r>
              <a:rPr lang="en-AU" sz="4800" dirty="0">
                <a:latin typeface="AR CENA" pitchFamily="2" charset="0"/>
              </a:rPr>
              <a:t>.</a:t>
            </a:r>
            <a:endParaRPr lang="en-AU" sz="4800" dirty="0">
              <a:latin typeface="AR CENA" pitchFamily="2"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2618" y="3068960"/>
            <a:ext cx="5184656" cy="3471664"/>
          </a:xfrm>
          <a:prstGeom prst="rect">
            <a:avLst/>
          </a:prstGeom>
        </p:spPr>
      </p:pic>
    </p:spTree>
    <p:extLst>
      <p:ext uri="{BB962C8B-B14F-4D97-AF65-F5344CB8AC3E}">
        <p14:creationId xmlns:p14="http://schemas.microsoft.com/office/powerpoint/2010/main" val="261451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8384374" cy="1832248"/>
          </a:xfrm>
        </p:spPr>
        <p:txBody>
          <a:bodyPr>
            <a:noAutofit/>
          </a:bodyPr>
          <a:lstStyle/>
          <a:p>
            <a:pPr algn="ctr"/>
            <a:r>
              <a:rPr lang="en-AU" sz="4000" dirty="0" smtClean="0">
                <a:solidFill>
                  <a:srgbClr val="7030A0"/>
                </a:solidFill>
                <a:latin typeface="Algerian" pitchFamily="82" charset="0"/>
              </a:rPr>
              <a:t>Alice </a:t>
            </a:r>
            <a:r>
              <a:rPr lang="en-AU" sz="4000" dirty="0" err="1" smtClean="0">
                <a:solidFill>
                  <a:srgbClr val="7030A0"/>
                </a:solidFill>
                <a:latin typeface="Algerian" pitchFamily="82" charset="0"/>
              </a:rPr>
              <a:t>Pung</a:t>
            </a:r>
            <a:r>
              <a:rPr lang="en-AU" sz="4000" dirty="0" smtClean="0">
                <a:solidFill>
                  <a:srgbClr val="7030A0"/>
                </a:solidFill>
                <a:latin typeface="Algerian" pitchFamily="82" charset="0"/>
              </a:rPr>
              <a:t>: </a:t>
            </a:r>
            <a:br>
              <a:rPr lang="en-AU" sz="4000" dirty="0" smtClean="0">
                <a:solidFill>
                  <a:srgbClr val="7030A0"/>
                </a:solidFill>
                <a:latin typeface="Algerian" pitchFamily="82" charset="0"/>
              </a:rPr>
            </a:br>
            <a:r>
              <a:rPr lang="en-AU" sz="4000" dirty="0" smtClean="0">
                <a:solidFill>
                  <a:srgbClr val="7030A0"/>
                </a:solidFill>
                <a:latin typeface="Algerian" pitchFamily="82" charset="0"/>
              </a:rPr>
              <a:t>Growing Up Asian in Australia</a:t>
            </a:r>
            <a:endParaRPr lang="en-AU" sz="4000" dirty="0">
              <a:solidFill>
                <a:srgbClr val="7030A0"/>
              </a:solidFill>
              <a:latin typeface="Algerian" pitchFamily="82"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4" y="2418238"/>
            <a:ext cx="4613477" cy="3390508"/>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0824" y="1844824"/>
            <a:ext cx="2916075" cy="4537336"/>
          </a:xfrm>
          <a:prstGeom prst="rect">
            <a:avLst/>
          </a:prstGeom>
        </p:spPr>
      </p:pic>
    </p:spTree>
    <p:extLst>
      <p:ext uri="{BB962C8B-B14F-4D97-AF65-F5344CB8AC3E}">
        <p14:creationId xmlns:p14="http://schemas.microsoft.com/office/powerpoint/2010/main" val="38078111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74042"/>
          </a:xfrm>
        </p:spPr>
        <p:txBody>
          <a:bodyPr>
            <a:normAutofit fontScale="90000"/>
          </a:bodyPr>
          <a:lstStyle/>
          <a:p>
            <a:endParaRPr lang="en-AU" dirty="0"/>
          </a:p>
        </p:txBody>
      </p:sp>
      <p:sp>
        <p:nvSpPr>
          <p:cNvPr id="3" name="Content Placeholder 2"/>
          <p:cNvSpPr>
            <a:spLocks noGrp="1"/>
          </p:cNvSpPr>
          <p:nvPr>
            <p:ph idx="1"/>
          </p:nvPr>
        </p:nvSpPr>
        <p:spPr>
          <a:xfrm>
            <a:off x="1435608" y="836712"/>
            <a:ext cx="7498080" cy="5411688"/>
          </a:xfrm>
        </p:spPr>
        <p:txBody>
          <a:bodyPr>
            <a:normAutofit/>
          </a:bodyPr>
          <a:lstStyle/>
          <a:p>
            <a:pPr marL="82296" indent="0">
              <a:buNone/>
            </a:pPr>
            <a:r>
              <a:rPr lang="en-AU" sz="6600" dirty="0">
                <a:latin typeface="AR CENA" pitchFamily="2" charset="0"/>
              </a:rPr>
              <a:t>A judgemental society makes it hard for</a:t>
            </a:r>
          </a:p>
          <a:p>
            <a:pPr marL="82296" indent="0">
              <a:buNone/>
            </a:pPr>
            <a:r>
              <a:rPr lang="en-AU" sz="6600" dirty="0">
                <a:latin typeface="AR CENA" pitchFamily="2" charset="0"/>
              </a:rPr>
              <a:t>someone from a minority culture to feel accepted.</a:t>
            </a:r>
            <a:endParaRPr lang="en-AU" sz="6600" dirty="0">
              <a:latin typeface="AR CENA" pitchFamily="2" charset="0"/>
            </a:endParaRPr>
          </a:p>
        </p:txBody>
      </p:sp>
    </p:spTree>
    <p:extLst>
      <p:ext uri="{BB962C8B-B14F-4D97-AF65-F5344CB8AC3E}">
        <p14:creationId xmlns:p14="http://schemas.microsoft.com/office/powerpoint/2010/main" val="33695615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346050"/>
          </a:xfrm>
        </p:spPr>
        <p:txBody>
          <a:bodyPr>
            <a:normAutofit fontScale="90000"/>
          </a:bodyPr>
          <a:lstStyle/>
          <a:p>
            <a:endParaRPr lang="en-AU" dirty="0"/>
          </a:p>
        </p:txBody>
      </p:sp>
      <p:sp>
        <p:nvSpPr>
          <p:cNvPr id="3" name="Content Placeholder 2"/>
          <p:cNvSpPr>
            <a:spLocks noGrp="1"/>
          </p:cNvSpPr>
          <p:nvPr>
            <p:ph idx="1"/>
          </p:nvPr>
        </p:nvSpPr>
        <p:spPr>
          <a:xfrm>
            <a:off x="1115616" y="836712"/>
            <a:ext cx="7818072" cy="5832648"/>
          </a:xfrm>
        </p:spPr>
        <p:txBody>
          <a:bodyPr>
            <a:noAutofit/>
          </a:bodyPr>
          <a:lstStyle/>
          <a:p>
            <a:pPr marL="82296" indent="0">
              <a:buNone/>
            </a:pPr>
            <a:r>
              <a:rPr lang="en-AU" sz="5100" dirty="0">
                <a:latin typeface="AR CENA" pitchFamily="2" charset="0"/>
              </a:rPr>
              <a:t>A</a:t>
            </a:r>
            <a:r>
              <a:rPr lang="en-AU" sz="5100" dirty="0" smtClean="0">
                <a:latin typeface="AR CENA" pitchFamily="2" charset="0"/>
              </a:rPr>
              <a:t>n </a:t>
            </a:r>
            <a:r>
              <a:rPr lang="en-AU" sz="5100" dirty="0">
                <a:latin typeface="AR CENA" pitchFamily="2" charset="0"/>
              </a:rPr>
              <a:t>independent identity </a:t>
            </a:r>
            <a:r>
              <a:rPr lang="en-AU" sz="5100" dirty="0" smtClean="0">
                <a:latin typeface="AR CENA" pitchFamily="2" charset="0"/>
              </a:rPr>
              <a:t>sometimes comes </a:t>
            </a:r>
            <a:r>
              <a:rPr lang="en-AU" sz="5100" dirty="0">
                <a:latin typeface="AR CENA" pitchFamily="2" charset="0"/>
              </a:rPr>
              <a:t>at a profound cost, such as the loss of one’s birth culture</a:t>
            </a:r>
            <a:r>
              <a:rPr lang="en-AU" sz="5100" dirty="0" smtClean="0">
                <a:latin typeface="AR CENA" pitchFamily="2" charset="0"/>
              </a:rPr>
              <a:t>.</a:t>
            </a:r>
          </a:p>
          <a:p>
            <a:pPr marL="82296" indent="0">
              <a:buNone/>
            </a:pPr>
            <a:r>
              <a:rPr lang="en-AU" sz="5100" dirty="0">
                <a:latin typeface="AR CENA" pitchFamily="2" charset="0"/>
              </a:rPr>
              <a:t>Some young Asian-Australians describe feeling ‘culturally bipolar</a:t>
            </a:r>
            <a:r>
              <a:rPr lang="en-AU" sz="5100" dirty="0" smtClean="0">
                <a:latin typeface="AR CENA" pitchFamily="2" charset="0"/>
              </a:rPr>
              <a:t>’.</a:t>
            </a:r>
            <a:endParaRPr lang="en-AU" sz="5100" dirty="0">
              <a:latin typeface="AR CENA" pitchFamily="2" charset="0"/>
            </a:endParaRPr>
          </a:p>
        </p:txBody>
      </p:sp>
    </p:spTree>
    <p:extLst>
      <p:ext uri="{BB962C8B-B14F-4D97-AF65-F5344CB8AC3E}">
        <p14:creationId xmlns:p14="http://schemas.microsoft.com/office/powerpoint/2010/main" val="2627006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74042"/>
          </a:xfrm>
        </p:spPr>
        <p:txBody>
          <a:bodyPr>
            <a:normAutofit fontScale="90000"/>
          </a:bodyPr>
          <a:lstStyle/>
          <a:p>
            <a:endParaRPr lang="en-AU" dirty="0"/>
          </a:p>
        </p:txBody>
      </p:sp>
      <p:sp>
        <p:nvSpPr>
          <p:cNvPr id="3" name="Content Placeholder 2"/>
          <p:cNvSpPr>
            <a:spLocks noGrp="1"/>
          </p:cNvSpPr>
          <p:nvPr>
            <p:ph idx="1"/>
          </p:nvPr>
        </p:nvSpPr>
        <p:spPr>
          <a:xfrm>
            <a:off x="971600" y="620688"/>
            <a:ext cx="7962088" cy="5483696"/>
          </a:xfrm>
        </p:spPr>
        <p:txBody>
          <a:bodyPr>
            <a:noAutofit/>
          </a:bodyPr>
          <a:lstStyle/>
          <a:p>
            <a:pPr marL="82296" indent="0">
              <a:buNone/>
            </a:pPr>
            <a:r>
              <a:rPr lang="en-AU" sz="4000" dirty="0">
                <a:latin typeface="AR CENA" pitchFamily="2" charset="0"/>
              </a:rPr>
              <a:t>F</a:t>
            </a:r>
            <a:r>
              <a:rPr lang="en-AU" sz="4000" dirty="0" smtClean="0">
                <a:latin typeface="AR CENA" pitchFamily="2" charset="0"/>
              </a:rPr>
              <a:t>or </a:t>
            </a:r>
            <a:r>
              <a:rPr lang="en-AU" sz="4000" dirty="0">
                <a:latin typeface="AR CENA" pitchFamily="2" charset="0"/>
              </a:rPr>
              <a:t>some of the writers, their appearance does not match their sense of </a:t>
            </a:r>
            <a:r>
              <a:rPr lang="en-AU" sz="4000" dirty="0" smtClean="0">
                <a:latin typeface="AR CENA" pitchFamily="2" charset="0"/>
              </a:rPr>
              <a:t>who they </a:t>
            </a:r>
            <a:r>
              <a:rPr lang="en-AU" sz="4000" dirty="0">
                <a:latin typeface="AR CENA" pitchFamily="2" charset="0"/>
              </a:rPr>
              <a:t>really are. This strange disconnection is expressed by those who feel </a:t>
            </a:r>
            <a:r>
              <a:rPr lang="en-AU" sz="4000" dirty="0" smtClean="0">
                <a:latin typeface="AR CENA" pitchFamily="2" charset="0"/>
              </a:rPr>
              <a:t>most at </a:t>
            </a:r>
            <a:r>
              <a:rPr lang="en-AU" sz="4000" dirty="0">
                <a:latin typeface="AR CENA" pitchFamily="2" charset="0"/>
              </a:rPr>
              <a:t>home in Australia: often third- or fourth-generation </a:t>
            </a:r>
            <a:r>
              <a:rPr lang="en-AU" sz="4000" dirty="0" smtClean="0">
                <a:latin typeface="AR CENA" pitchFamily="2" charset="0"/>
              </a:rPr>
              <a:t>Asian-</a:t>
            </a:r>
          </a:p>
          <a:p>
            <a:pPr marL="82296" indent="0">
              <a:buNone/>
            </a:pPr>
            <a:r>
              <a:rPr lang="en-AU" sz="4000" dirty="0" smtClean="0">
                <a:latin typeface="AR CENA" pitchFamily="2" charset="0"/>
              </a:rPr>
              <a:t>Australians </a:t>
            </a:r>
            <a:r>
              <a:rPr lang="en-AU" sz="4000" dirty="0">
                <a:latin typeface="AR CENA" pitchFamily="2" charset="0"/>
              </a:rPr>
              <a:t>or the</a:t>
            </a:r>
          </a:p>
          <a:p>
            <a:pPr marL="82296" indent="0">
              <a:buNone/>
            </a:pPr>
            <a:r>
              <a:rPr lang="en-AU" sz="4000" dirty="0">
                <a:latin typeface="AR CENA" pitchFamily="2" charset="0"/>
              </a:rPr>
              <a:t>children of blended </a:t>
            </a:r>
            <a:endParaRPr lang="en-AU" sz="4000" dirty="0" smtClean="0">
              <a:latin typeface="AR CENA" pitchFamily="2" charset="0"/>
            </a:endParaRPr>
          </a:p>
          <a:p>
            <a:pPr marL="82296" indent="0">
              <a:buNone/>
            </a:pPr>
            <a:r>
              <a:rPr lang="en-AU" sz="4000" dirty="0" smtClean="0">
                <a:latin typeface="AR CENA" pitchFamily="2" charset="0"/>
              </a:rPr>
              <a:t>Anglo-Asian </a:t>
            </a:r>
            <a:r>
              <a:rPr lang="en-AU" sz="4000" dirty="0">
                <a:latin typeface="AR CENA" pitchFamily="2" charset="0"/>
              </a:rPr>
              <a:t>families.</a:t>
            </a:r>
            <a:endParaRPr lang="en-AU" sz="4000" dirty="0">
              <a:latin typeface="AR CENA" pitchFamily="2"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4032921"/>
            <a:ext cx="3888432" cy="2611210"/>
          </a:xfrm>
          <a:prstGeom prst="rect">
            <a:avLst/>
          </a:prstGeom>
        </p:spPr>
      </p:pic>
    </p:spTree>
    <p:extLst>
      <p:ext uri="{BB962C8B-B14F-4D97-AF65-F5344CB8AC3E}">
        <p14:creationId xmlns:p14="http://schemas.microsoft.com/office/powerpoint/2010/main" val="1861126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346050"/>
          </a:xfrm>
        </p:spPr>
        <p:txBody>
          <a:bodyPr>
            <a:normAutofit fontScale="90000"/>
          </a:bodyPr>
          <a:lstStyle/>
          <a:p>
            <a:endParaRPr lang="en-AU" dirty="0"/>
          </a:p>
        </p:txBody>
      </p:sp>
      <p:sp>
        <p:nvSpPr>
          <p:cNvPr id="3" name="Content Placeholder 2"/>
          <p:cNvSpPr>
            <a:spLocks noGrp="1"/>
          </p:cNvSpPr>
          <p:nvPr>
            <p:ph idx="1"/>
          </p:nvPr>
        </p:nvSpPr>
        <p:spPr>
          <a:xfrm>
            <a:off x="1187624" y="836712"/>
            <a:ext cx="7746064" cy="5411688"/>
          </a:xfrm>
        </p:spPr>
        <p:txBody>
          <a:bodyPr>
            <a:noAutofit/>
          </a:bodyPr>
          <a:lstStyle/>
          <a:p>
            <a:pPr marL="82296" indent="0">
              <a:buNone/>
            </a:pPr>
            <a:r>
              <a:rPr lang="en-AU" sz="5400" dirty="0">
                <a:latin typeface="AR CENA" pitchFamily="2" charset="0"/>
              </a:rPr>
              <a:t>Determining who we are and where we belong as adults is influenced by </a:t>
            </a:r>
            <a:r>
              <a:rPr lang="en-AU" sz="5400" dirty="0" smtClean="0">
                <a:latin typeface="AR CENA" pitchFamily="2" charset="0"/>
              </a:rPr>
              <a:t>both our </a:t>
            </a:r>
            <a:r>
              <a:rPr lang="en-AU" sz="5400" dirty="0">
                <a:latin typeface="AR CENA" pitchFamily="2" charset="0"/>
              </a:rPr>
              <a:t>past and our present, by what we already know and what we yearn for</a:t>
            </a:r>
            <a:r>
              <a:rPr lang="en-AU" sz="5400" dirty="0" smtClean="0">
                <a:latin typeface="AR CENA" pitchFamily="2" charset="0"/>
              </a:rPr>
              <a:t>. </a:t>
            </a:r>
            <a:endParaRPr lang="en-AU" sz="5400" dirty="0">
              <a:latin typeface="AR CENA" pitchFamily="2" charset="0"/>
            </a:endParaRPr>
          </a:p>
        </p:txBody>
      </p:sp>
    </p:spTree>
    <p:extLst>
      <p:ext uri="{BB962C8B-B14F-4D97-AF65-F5344CB8AC3E}">
        <p14:creationId xmlns:p14="http://schemas.microsoft.com/office/powerpoint/2010/main" val="37134313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30026"/>
          </a:xfrm>
        </p:spPr>
        <p:txBody>
          <a:bodyPr>
            <a:normAutofit fontScale="90000"/>
          </a:bodyPr>
          <a:lstStyle/>
          <a:p>
            <a:endParaRPr lang="en-AU" dirty="0"/>
          </a:p>
        </p:txBody>
      </p:sp>
      <p:sp>
        <p:nvSpPr>
          <p:cNvPr id="3" name="Content Placeholder 2"/>
          <p:cNvSpPr>
            <a:spLocks noGrp="1"/>
          </p:cNvSpPr>
          <p:nvPr>
            <p:ph idx="1"/>
          </p:nvPr>
        </p:nvSpPr>
        <p:spPr>
          <a:xfrm>
            <a:off x="1259632" y="620688"/>
            <a:ext cx="7674056" cy="5627712"/>
          </a:xfrm>
        </p:spPr>
        <p:txBody>
          <a:bodyPr>
            <a:normAutofit lnSpcReduction="10000"/>
          </a:bodyPr>
          <a:lstStyle/>
          <a:p>
            <a:pPr marL="82296" indent="0">
              <a:buNone/>
            </a:pPr>
            <a:r>
              <a:rPr lang="en-AU" sz="5400" dirty="0">
                <a:latin typeface="AR CENA" pitchFamily="2" charset="0"/>
              </a:rPr>
              <a:t>Finding peers and partners who affirm us is a vital part of this. It is not only Asian-Australians who feel uncertainty and confusion during the adolescent journey towards self-determination.</a:t>
            </a:r>
          </a:p>
          <a:p>
            <a:pPr marL="82296" indent="0">
              <a:buNone/>
            </a:pPr>
            <a:endParaRPr lang="en-AU" dirty="0"/>
          </a:p>
        </p:txBody>
      </p:sp>
    </p:spTree>
    <p:extLst>
      <p:ext uri="{BB962C8B-B14F-4D97-AF65-F5344CB8AC3E}">
        <p14:creationId xmlns:p14="http://schemas.microsoft.com/office/powerpoint/2010/main" val="20297436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260" y="260648"/>
            <a:ext cx="8178112" cy="1143000"/>
          </a:xfrm>
        </p:spPr>
        <p:txBody>
          <a:bodyPr>
            <a:noAutofit/>
          </a:bodyPr>
          <a:lstStyle/>
          <a:p>
            <a:pPr algn="ctr"/>
            <a:r>
              <a:rPr lang="en-AU" sz="6000" dirty="0" smtClean="0">
                <a:solidFill>
                  <a:srgbClr val="7030A0"/>
                </a:solidFill>
                <a:latin typeface="Algerian" pitchFamily="82" charset="0"/>
              </a:rPr>
              <a:t>Witness: Peter Weir</a:t>
            </a:r>
            <a:endParaRPr lang="en-AU" sz="6000" dirty="0">
              <a:solidFill>
                <a:srgbClr val="7030A0"/>
              </a:solidFill>
              <a:latin typeface="Algerian" pitchFamily="82" charset="0"/>
            </a:endParaRPr>
          </a:p>
        </p:txBody>
      </p:sp>
      <p:sp>
        <p:nvSpPr>
          <p:cNvPr id="3" name="Content Placeholder 2"/>
          <p:cNvSpPr>
            <a:spLocks noGrp="1"/>
          </p:cNvSpPr>
          <p:nvPr>
            <p:ph idx="1"/>
          </p:nvPr>
        </p:nvSpPr>
        <p:spPr>
          <a:xfrm>
            <a:off x="971600" y="1196752"/>
            <a:ext cx="7962088" cy="5051648"/>
          </a:xfrm>
        </p:spPr>
        <p:txBody>
          <a:bodyPr>
            <a:noAutofit/>
          </a:bodyPr>
          <a:lstStyle/>
          <a:p>
            <a:pPr marL="82296" indent="0">
              <a:buNone/>
            </a:pPr>
            <a:r>
              <a:rPr lang="en-AU" sz="5500" dirty="0" smtClean="0">
                <a:latin typeface="AR CENA" pitchFamily="2" charset="0"/>
              </a:rPr>
              <a:t>In </a:t>
            </a:r>
            <a:r>
              <a:rPr lang="en-AU" sz="5500" i="1" dirty="0">
                <a:latin typeface="AR CENA" pitchFamily="2" charset="0"/>
              </a:rPr>
              <a:t>Witness </a:t>
            </a:r>
            <a:r>
              <a:rPr lang="en-AU" sz="5500" dirty="0">
                <a:latin typeface="AR CENA" pitchFamily="2" charset="0"/>
              </a:rPr>
              <a:t>(1985) </a:t>
            </a:r>
            <a:endParaRPr lang="en-AU" sz="5500" dirty="0" smtClean="0">
              <a:latin typeface="AR CENA" pitchFamily="2" charset="0"/>
            </a:endParaRPr>
          </a:p>
          <a:p>
            <a:pPr marL="82296" indent="0">
              <a:buNone/>
            </a:pPr>
            <a:r>
              <a:rPr lang="en-AU" sz="5500" dirty="0" smtClean="0">
                <a:latin typeface="AR CENA" pitchFamily="2" charset="0"/>
              </a:rPr>
              <a:t>Weir provides </a:t>
            </a:r>
            <a:r>
              <a:rPr lang="en-AU" sz="5500" dirty="0">
                <a:latin typeface="AR CENA" pitchFamily="2" charset="0"/>
              </a:rPr>
              <a:t>the </a:t>
            </a:r>
            <a:endParaRPr lang="en-AU" sz="5500" dirty="0" smtClean="0">
              <a:latin typeface="AR CENA" pitchFamily="2" charset="0"/>
            </a:endParaRPr>
          </a:p>
          <a:p>
            <a:pPr marL="82296" indent="0">
              <a:buNone/>
            </a:pPr>
            <a:r>
              <a:rPr lang="en-AU" sz="5500" dirty="0" smtClean="0">
                <a:latin typeface="AR CENA" pitchFamily="2" charset="0"/>
              </a:rPr>
              <a:t>film audience with </a:t>
            </a:r>
          </a:p>
          <a:p>
            <a:pPr marL="82296" indent="0">
              <a:buNone/>
            </a:pPr>
            <a:r>
              <a:rPr lang="en-AU" sz="5500" dirty="0" smtClean="0">
                <a:latin typeface="AR CENA" pitchFamily="2" charset="0"/>
              </a:rPr>
              <a:t>a </a:t>
            </a:r>
            <a:r>
              <a:rPr lang="en-AU" sz="5500" dirty="0">
                <a:latin typeface="AR CENA" pitchFamily="2" charset="0"/>
              </a:rPr>
              <a:t>window onto the </a:t>
            </a:r>
            <a:endParaRPr lang="en-AU" sz="5500" dirty="0" smtClean="0">
              <a:latin typeface="AR CENA" pitchFamily="2" charset="0"/>
            </a:endParaRPr>
          </a:p>
          <a:p>
            <a:pPr marL="82296" indent="0">
              <a:buNone/>
            </a:pPr>
            <a:r>
              <a:rPr lang="en-AU" sz="5500" dirty="0" smtClean="0">
                <a:latin typeface="AR CENA" pitchFamily="2" charset="0"/>
              </a:rPr>
              <a:t>world of </a:t>
            </a:r>
            <a:r>
              <a:rPr lang="en-AU" sz="5500" dirty="0">
                <a:latin typeface="AR CENA" pitchFamily="2" charset="0"/>
              </a:rPr>
              <a:t>the Amish </a:t>
            </a:r>
            <a:endParaRPr lang="en-AU" sz="5500" dirty="0" smtClean="0">
              <a:latin typeface="AR CENA" pitchFamily="2" charset="0"/>
            </a:endParaRPr>
          </a:p>
          <a:p>
            <a:pPr marL="82296" indent="0">
              <a:buNone/>
            </a:pPr>
            <a:r>
              <a:rPr lang="en-AU" sz="5500" dirty="0" smtClean="0">
                <a:latin typeface="AR CENA" pitchFamily="2" charset="0"/>
              </a:rPr>
              <a:t>in </a:t>
            </a:r>
            <a:r>
              <a:rPr lang="en-AU" sz="5500" dirty="0">
                <a:latin typeface="AR CENA" pitchFamily="2" charset="0"/>
              </a:rPr>
              <a:t>America. </a:t>
            </a:r>
            <a:endParaRPr lang="en-AU" sz="5500" dirty="0">
              <a:latin typeface="AR CENA"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8144" y="1484783"/>
            <a:ext cx="3122583" cy="4692405"/>
          </a:xfrm>
          <a:prstGeom prst="rect">
            <a:avLst/>
          </a:prstGeom>
        </p:spPr>
      </p:pic>
    </p:spTree>
    <p:extLst>
      <p:ext uri="{BB962C8B-B14F-4D97-AF65-F5344CB8AC3E}">
        <p14:creationId xmlns:p14="http://schemas.microsoft.com/office/powerpoint/2010/main" val="11300634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259632" y="620688"/>
            <a:ext cx="7674056" cy="5627712"/>
          </a:xfrm>
        </p:spPr>
        <p:txBody>
          <a:bodyPr>
            <a:normAutofit/>
          </a:bodyPr>
          <a:lstStyle/>
          <a:p>
            <a:pPr marL="82296" indent="0">
              <a:buNone/>
            </a:pPr>
            <a:r>
              <a:rPr lang="en-AU" sz="5400" dirty="0">
                <a:latin typeface="AR CENA" pitchFamily="2" charset="0"/>
              </a:rPr>
              <a:t>An </a:t>
            </a:r>
            <a:r>
              <a:rPr lang="en-AU" sz="5400" dirty="0" smtClean="0">
                <a:latin typeface="AR CENA" pitchFamily="2" charset="0"/>
              </a:rPr>
              <a:t>Anabaptist </a:t>
            </a:r>
            <a:r>
              <a:rPr lang="en-AU" sz="5400" dirty="0">
                <a:latin typeface="AR CENA" pitchFamily="2" charset="0"/>
              </a:rPr>
              <a:t>Christian </a:t>
            </a:r>
          </a:p>
          <a:p>
            <a:pPr marL="82296" indent="0">
              <a:buNone/>
            </a:pPr>
            <a:r>
              <a:rPr lang="en-AU" sz="5400" dirty="0">
                <a:latin typeface="AR CENA" pitchFamily="2" charset="0"/>
              </a:rPr>
              <a:t>denomination particular to </a:t>
            </a:r>
          </a:p>
          <a:p>
            <a:pPr marL="82296" indent="0">
              <a:buNone/>
            </a:pPr>
            <a:r>
              <a:rPr lang="en-AU" sz="5400" dirty="0">
                <a:latin typeface="AR CENA" pitchFamily="2" charset="0"/>
              </a:rPr>
              <a:t>North America, </a:t>
            </a:r>
            <a:endParaRPr lang="en-AU" sz="5400" dirty="0" smtClean="0">
              <a:latin typeface="AR CENA" pitchFamily="2" charset="0"/>
            </a:endParaRPr>
          </a:p>
          <a:p>
            <a:pPr marL="82296" indent="0">
              <a:buNone/>
            </a:pPr>
            <a:r>
              <a:rPr lang="en-AU" sz="5400" dirty="0" smtClean="0">
                <a:latin typeface="AR CENA" pitchFamily="2" charset="0"/>
              </a:rPr>
              <a:t>the Amish </a:t>
            </a:r>
            <a:r>
              <a:rPr lang="en-AU" sz="5400" dirty="0">
                <a:latin typeface="AR CENA" pitchFamily="2" charset="0"/>
              </a:rPr>
              <a:t>are </a:t>
            </a:r>
            <a:r>
              <a:rPr lang="en-AU" sz="5400" dirty="0" smtClean="0">
                <a:latin typeface="AR CENA" pitchFamily="2" charset="0"/>
              </a:rPr>
              <a:t>a </a:t>
            </a:r>
          </a:p>
          <a:p>
            <a:pPr marL="82296" indent="0">
              <a:buNone/>
            </a:pPr>
            <a:r>
              <a:rPr lang="en-AU" sz="5400" dirty="0" smtClean="0">
                <a:latin typeface="AR CENA" pitchFamily="2" charset="0"/>
              </a:rPr>
              <a:t>devout</a:t>
            </a:r>
            <a:r>
              <a:rPr lang="en-AU" sz="5400" dirty="0">
                <a:latin typeface="AR CENA" pitchFamily="2" charset="0"/>
              </a:rPr>
              <a:t>, peaceful </a:t>
            </a:r>
            <a:endParaRPr lang="en-AU" sz="5400" dirty="0" smtClean="0">
              <a:latin typeface="AR CENA" pitchFamily="2" charset="0"/>
            </a:endParaRPr>
          </a:p>
          <a:p>
            <a:pPr marL="82296" indent="0">
              <a:buNone/>
            </a:pPr>
            <a:r>
              <a:rPr lang="en-AU" sz="5400" dirty="0" smtClean="0">
                <a:latin typeface="AR CENA" pitchFamily="2" charset="0"/>
              </a:rPr>
              <a:t>people</a:t>
            </a:r>
            <a:r>
              <a:rPr lang="en-AU" sz="5400" dirty="0">
                <a:latin typeface="AR CENA" pitchFamily="2" charset="0"/>
              </a:rPr>
              <a:t>. </a:t>
            </a:r>
          </a:p>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2388352"/>
            <a:ext cx="2843138" cy="4225097"/>
          </a:xfrm>
          <a:prstGeom prst="rect">
            <a:avLst/>
          </a:prstGeom>
        </p:spPr>
      </p:pic>
    </p:spTree>
    <p:extLst>
      <p:ext uri="{BB962C8B-B14F-4D97-AF65-F5344CB8AC3E}">
        <p14:creationId xmlns:p14="http://schemas.microsoft.com/office/powerpoint/2010/main" val="6056456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115616" y="476672"/>
            <a:ext cx="7818072" cy="5771728"/>
          </a:xfrm>
        </p:spPr>
        <p:txBody>
          <a:bodyPr>
            <a:normAutofit/>
          </a:bodyPr>
          <a:lstStyle/>
          <a:p>
            <a:pPr marL="82296" indent="0">
              <a:buNone/>
            </a:pPr>
            <a:r>
              <a:rPr lang="en-AU" sz="4000" dirty="0">
                <a:latin typeface="AR CENA" pitchFamily="2" charset="0"/>
              </a:rPr>
              <a:t>They keep themselves separate from the rest of society, believing that worldliness in the form of such modern developments as cars, tractors, electricity and telephones will distract them from devotion to </a:t>
            </a:r>
            <a:endParaRPr lang="en-AU" sz="4000" dirty="0" smtClean="0">
              <a:latin typeface="AR CENA" pitchFamily="2" charset="0"/>
            </a:endParaRPr>
          </a:p>
          <a:p>
            <a:pPr marL="82296" indent="0">
              <a:buNone/>
            </a:pPr>
            <a:r>
              <a:rPr lang="en-AU" sz="4000" dirty="0" smtClean="0">
                <a:latin typeface="AR CENA" pitchFamily="2" charset="0"/>
              </a:rPr>
              <a:t>God </a:t>
            </a:r>
            <a:r>
              <a:rPr lang="en-AU" sz="4000" dirty="0">
                <a:latin typeface="AR CENA" pitchFamily="2" charset="0"/>
              </a:rPr>
              <a:t>and </a:t>
            </a:r>
            <a:r>
              <a:rPr lang="en-AU" sz="4000" dirty="0" smtClean="0">
                <a:latin typeface="AR CENA" pitchFamily="2" charset="0"/>
              </a:rPr>
              <a:t>living</a:t>
            </a:r>
          </a:p>
          <a:p>
            <a:pPr marL="82296" indent="0">
              <a:buNone/>
            </a:pPr>
            <a:r>
              <a:rPr lang="en-AU" sz="4000" dirty="0" smtClean="0">
                <a:latin typeface="AR CENA" pitchFamily="2" charset="0"/>
              </a:rPr>
              <a:t>a </a:t>
            </a:r>
            <a:r>
              <a:rPr lang="en-AU" sz="4000" dirty="0">
                <a:latin typeface="AR CENA" pitchFamily="2" charset="0"/>
              </a:rPr>
              <a:t>simple life. </a:t>
            </a:r>
            <a:endParaRPr lang="en-AU" sz="4000" dirty="0">
              <a:latin typeface="AR CENA"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928" y="3573016"/>
            <a:ext cx="4951760" cy="2918001"/>
          </a:xfrm>
          <a:prstGeom prst="rect">
            <a:avLst/>
          </a:prstGeom>
        </p:spPr>
      </p:pic>
    </p:spTree>
    <p:extLst>
      <p:ext uri="{BB962C8B-B14F-4D97-AF65-F5344CB8AC3E}">
        <p14:creationId xmlns:p14="http://schemas.microsoft.com/office/powerpoint/2010/main" val="27100097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2034"/>
          </a:xfrm>
        </p:spPr>
        <p:txBody>
          <a:bodyPr>
            <a:normAutofit fontScale="90000"/>
          </a:bodyPr>
          <a:lstStyle/>
          <a:p>
            <a:endParaRPr lang="en-AU" dirty="0"/>
          </a:p>
        </p:txBody>
      </p:sp>
      <p:sp>
        <p:nvSpPr>
          <p:cNvPr id="3" name="Content Placeholder 2"/>
          <p:cNvSpPr>
            <a:spLocks noGrp="1"/>
          </p:cNvSpPr>
          <p:nvPr>
            <p:ph idx="1"/>
          </p:nvPr>
        </p:nvSpPr>
        <p:spPr>
          <a:xfrm>
            <a:off x="971600" y="476672"/>
            <a:ext cx="7962088" cy="5771728"/>
          </a:xfrm>
        </p:spPr>
        <p:txBody>
          <a:bodyPr/>
          <a:lstStyle/>
          <a:p>
            <a:pPr marL="82296" indent="0">
              <a:buNone/>
            </a:pPr>
            <a:r>
              <a:rPr lang="en-AU" sz="4400" dirty="0">
                <a:latin typeface="AR CENA" pitchFamily="2" charset="0"/>
              </a:rPr>
              <a:t>Predominantly farmers, the Amish preserve traditional ways, wear plain, old-fashioned clothing and have a strong, supportive community spirit. This unites them </a:t>
            </a:r>
            <a:endParaRPr lang="en-AU" sz="4400" dirty="0" smtClean="0">
              <a:latin typeface="AR CENA" pitchFamily="2" charset="0"/>
            </a:endParaRPr>
          </a:p>
          <a:p>
            <a:pPr marL="82296" indent="0">
              <a:buNone/>
            </a:pPr>
            <a:r>
              <a:rPr lang="en-AU" sz="4400" dirty="0" smtClean="0">
                <a:latin typeface="AR CENA" pitchFamily="2" charset="0"/>
              </a:rPr>
              <a:t>and </a:t>
            </a:r>
            <a:r>
              <a:rPr lang="en-AU" sz="4400" dirty="0">
                <a:latin typeface="AR CENA" pitchFamily="2" charset="0"/>
              </a:rPr>
              <a:t>creates an </a:t>
            </a:r>
            <a:endParaRPr lang="en-AU" sz="4400" dirty="0" smtClean="0">
              <a:latin typeface="AR CENA" pitchFamily="2" charset="0"/>
            </a:endParaRPr>
          </a:p>
          <a:p>
            <a:pPr marL="82296" indent="0">
              <a:buNone/>
            </a:pPr>
            <a:r>
              <a:rPr lang="en-AU" sz="4400" dirty="0" smtClean="0">
                <a:latin typeface="AR CENA" pitchFamily="2" charset="0"/>
              </a:rPr>
              <a:t>intense </a:t>
            </a:r>
            <a:r>
              <a:rPr lang="en-AU" sz="4400" dirty="0">
                <a:latin typeface="AR CENA" pitchFamily="2" charset="0"/>
              </a:rPr>
              <a:t>sense </a:t>
            </a:r>
            <a:endParaRPr lang="en-AU" sz="4400" dirty="0" smtClean="0">
              <a:latin typeface="AR CENA" pitchFamily="2" charset="0"/>
            </a:endParaRPr>
          </a:p>
          <a:p>
            <a:pPr marL="82296" indent="0">
              <a:buNone/>
            </a:pPr>
            <a:r>
              <a:rPr lang="en-AU" sz="4400" dirty="0" smtClean="0">
                <a:latin typeface="AR CENA" pitchFamily="2" charset="0"/>
              </a:rPr>
              <a:t>of </a:t>
            </a:r>
            <a:r>
              <a:rPr lang="en-AU" sz="4400" dirty="0">
                <a:latin typeface="AR CENA" pitchFamily="2" charset="0"/>
              </a:rPr>
              <a:t>belonging. </a:t>
            </a:r>
          </a:p>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3372285"/>
            <a:ext cx="4283968" cy="3212976"/>
          </a:xfrm>
          <a:prstGeom prst="rect">
            <a:avLst/>
          </a:prstGeom>
        </p:spPr>
      </p:pic>
    </p:spTree>
    <p:extLst>
      <p:ext uri="{BB962C8B-B14F-4D97-AF65-F5344CB8AC3E}">
        <p14:creationId xmlns:p14="http://schemas.microsoft.com/office/powerpoint/2010/main" val="26102545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30026"/>
          </a:xfrm>
        </p:spPr>
        <p:txBody>
          <a:bodyPr>
            <a:normAutofit fontScale="90000"/>
          </a:bodyPr>
          <a:lstStyle/>
          <a:p>
            <a:endParaRPr lang="en-AU" dirty="0"/>
          </a:p>
        </p:txBody>
      </p:sp>
      <p:sp>
        <p:nvSpPr>
          <p:cNvPr id="3" name="Content Placeholder 2"/>
          <p:cNvSpPr>
            <a:spLocks noGrp="1"/>
          </p:cNvSpPr>
          <p:nvPr>
            <p:ph idx="1"/>
          </p:nvPr>
        </p:nvSpPr>
        <p:spPr>
          <a:xfrm>
            <a:off x="1115616" y="548680"/>
            <a:ext cx="7818072" cy="5699720"/>
          </a:xfrm>
        </p:spPr>
        <p:txBody>
          <a:bodyPr>
            <a:normAutofit lnSpcReduction="10000"/>
          </a:bodyPr>
          <a:lstStyle/>
          <a:p>
            <a:pPr marL="82296" indent="0">
              <a:buNone/>
            </a:pPr>
            <a:r>
              <a:rPr lang="en-AU" sz="5400" i="1" dirty="0" smtClean="0">
                <a:latin typeface="AR CENA" pitchFamily="2" charset="0"/>
              </a:rPr>
              <a:t>Witness </a:t>
            </a:r>
            <a:r>
              <a:rPr lang="en-AU" sz="5400" dirty="0">
                <a:latin typeface="AR CENA" pitchFamily="2" charset="0"/>
              </a:rPr>
              <a:t>presents two contrasting </a:t>
            </a:r>
            <a:r>
              <a:rPr lang="en-AU" sz="5400" dirty="0" smtClean="0">
                <a:latin typeface="AR CENA" pitchFamily="2" charset="0"/>
              </a:rPr>
              <a:t>worlds – </a:t>
            </a:r>
            <a:r>
              <a:rPr lang="en-AU" sz="5400" dirty="0">
                <a:latin typeface="AR CENA" pitchFamily="2" charset="0"/>
              </a:rPr>
              <a:t>gentle Amish farm life </a:t>
            </a:r>
            <a:endParaRPr lang="en-AU" sz="5400" dirty="0" smtClean="0">
              <a:latin typeface="AR CENA" pitchFamily="2" charset="0"/>
            </a:endParaRPr>
          </a:p>
          <a:p>
            <a:pPr marL="82296" indent="0">
              <a:buNone/>
            </a:pPr>
            <a:r>
              <a:rPr lang="en-AU" sz="5400" dirty="0" smtClean="0">
                <a:latin typeface="AR CENA" pitchFamily="2" charset="0"/>
              </a:rPr>
              <a:t>and </a:t>
            </a:r>
            <a:r>
              <a:rPr lang="en-AU" sz="5400" dirty="0">
                <a:latin typeface="AR CENA" pitchFamily="2" charset="0"/>
              </a:rPr>
              <a:t>the seedy </a:t>
            </a:r>
            <a:endParaRPr lang="en-AU" sz="5400" dirty="0" smtClean="0">
              <a:latin typeface="AR CENA" pitchFamily="2" charset="0"/>
            </a:endParaRPr>
          </a:p>
          <a:p>
            <a:pPr marL="82296" indent="0">
              <a:buNone/>
            </a:pPr>
            <a:r>
              <a:rPr lang="en-AU" sz="5400" dirty="0" smtClean="0">
                <a:latin typeface="AR CENA" pitchFamily="2" charset="0"/>
              </a:rPr>
              <a:t>world </a:t>
            </a:r>
            <a:r>
              <a:rPr lang="en-AU" sz="5400" dirty="0">
                <a:latin typeface="AR CENA" pitchFamily="2" charset="0"/>
              </a:rPr>
              <a:t>of big city </a:t>
            </a:r>
            <a:endParaRPr lang="en-AU" sz="5400" dirty="0" smtClean="0">
              <a:latin typeface="AR CENA" pitchFamily="2" charset="0"/>
            </a:endParaRPr>
          </a:p>
          <a:p>
            <a:pPr marL="82296" indent="0">
              <a:buNone/>
            </a:pPr>
            <a:r>
              <a:rPr lang="en-AU" sz="5400" dirty="0" smtClean="0">
                <a:latin typeface="AR CENA" pitchFamily="2" charset="0"/>
              </a:rPr>
              <a:t>crime </a:t>
            </a:r>
            <a:r>
              <a:rPr lang="en-AU" sz="5400" dirty="0">
                <a:latin typeface="AR CENA" pitchFamily="2" charset="0"/>
              </a:rPr>
              <a:t>and crime </a:t>
            </a:r>
            <a:endParaRPr lang="en-AU" sz="5400" dirty="0" smtClean="0">
              <a:latin typeface="AR CENA" pitchFamily="2" charset="0"/>
            </a:endParaRPr>
          </a:p>
          <a:p>
            <a:pPr marL="82296" indent="0">
              <a:buNone/>
            </a:pPr>
            <a:r>
              <a:rPr lang="en-AU" sz="5400" dirty="0" smtClean="0">
                <a:latin typeface="AR CENA" pitchFamily="2" charset="0"/>
              </a:rPr>
              <a:t>fighters</a:t>
            </a:r>
            <a:r>
              <a:rPr lang="en-AU" sz="5400" dirty="0">
                <a:latin typeface="AR CENA" pitchFamily="2" charset="0"/>
              </a:rPr>
              <a:t>. </a:t>
            </a:r>
            <a:endParaRPr lang="en-AU" sz="5400" dirty="0">
              <a:latin typeface="AR CENA" pitchFamily="2"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0674" y="2204864"/>
            <a:ext cx="3631637" cy="4035152"/>
          </a:xfrm>
          <a:prstGeom prst="rect">
            <a:avLst/>
          </a:prstGeom>
        </p:spPr>
      </p:pic>
    </p:spTree>
    <p:extLst>
      <p:ext uri="{BB962C8B-B14F-4D97-AF65-F5344CB8AC3E}">
        <p14:creationId xmlns:p14="http://schemas.microsoft.com/office/powerpoint/2010/main" val="9948008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30026"/>
          </a:xfrm>
        </p:spPr>
        <p:txBody>
          <a:bodyPr>
            <a:normAutofit fontScale="90000"/>
          </a:bodyPr>
          <a:lstStyle/>
          <a:p>
            <a:endParaRPr lang="en-AU" dirty="0"/>
          </a:p>
        </p:txBody>
      </p:sp>
      <p:sp>
        <p:nvSpPr>
          <p:cNvPr id="3" name="Content Placeholder 2"/>
          <p:cNvSpPr>
            <a:spLocks noGrp="1"/>
          </p:cNvSpPr>
          <p:nvPr>
            <p:ph idx="1"/>
          </p:nvPr>
        </p:nvSpPr>
        <p:spPr>
          <a:xfrm>
            <a:off x="971600" y="620688"/>
            <a:ext cx="7962088" cy="5976664"/>
          </a:xfrm>
        </p:spPr>
        <p:txBody>
          <a:bodyPr>
            <a:normAutofit/>
          </a:bodyPr>
          <a:lstStyle/>
          <a:p>
            <a:pPr marL="82296" indent="0">
              <a:buNone/>
            </a:pPr>
            <a:r>
              <a:rPr lang="en-AU" sz="4000" dirty="0" smtClean="0">
                <a:latin typeface="AR CENA" pitchFamily="2" charset="0"/>
              </a:rPr>
              <a:t>We </a:t>
            </a:r>
            <a:r>
              <a:rPr lang="en-AU" sz="4000" dirty="0">
                <a:latin typeface="AR CENA" pitchFamily="2" charset="0"/>
              </a:rPr>
              <a:t>were called 'power points'. This is back in the </a:t>
            </a:r>
            <a:r>
              <a:rPr lang="en-AU" sz="4000" dirty="0" smtClean="0">
                <a:latin typeface="AR CENA" pitchFamily="2" charset="0"/>
              </a:rPr>
              <a:t>early </a:t>
            </a:r>
            <a:r>
              <a:rPr lang="en-AU" sz="4000" dirty="0">
                <a:latin typeface="AR CENA" pitchFamily="2" charset="0"/>
              </a:rPr>
              <a:t>90s, when Bill Gates was beginning to make his fortunes, so I thought, 'That's awesome, we're probably just slightly more </a:t>
            </a:r>
            <a:r>
              <a:rPr lang="en-AU" sz="4000" dirty="0" err="1">
                <a:latin typeface="AR CENA" pitchFamily="2" charset="0"/>
              </a:rPr>
              <a:t>dweeby</a:t>
            </a:r>
            <a:r>
              <a:rPr lang="en-AU" sz="4000" dirty="0">
                <a:latin typeface="AR CENA" pitchFamily="2" charset="0"/>
              </a:rPr>
              <a:t> than most people and all these kids probably think we're going to end up doing PowerPoint presentations or being Microsoft magnates...'</a:t>
            </a:r>
          </a:p>
          <a:p>
            <a:pPr marL="82296" indent="0">
              <a:buNone/>
            </a:pPr>
            <a:endParaRPr lang="en-AU" dirty="0"/>
          </a:p>
        </p:txBody>
      </p:sp>
    </p:spTree>
    <p:extLst>
      <p:ext uri="{BB962C8B-B14F-4D97-AF65-F5344CB8AC3E}">
        <p14:creationId xmlns:p14="http://schemas.microsoft.com/office/powerpoint/2010/main" val="11927307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187624" y="548680"/>
            <a:ext cx="7746064" cy="5699720"/>
          </a:xfrm>
        </p:spPr>
        <p:txBody>
          <a:bodyPr>
            <a:normAutofit lnSpcReduction="10000"/>
          </a:bodyPr>
          <a:lstStyle/>
          <a:p>
            <a:pPr marL="82296" indent="0">
              <a:buNone/>
            </a:pPr>
            <a:r>
              <a:rPr lang="en-AU" sz="5400" dirty="0">
                <a:latin typeface="AR CENA" pitchFamily="2" charset="0"/>
              </a:rPr>
              <a:t>Weir’s film explores what it means to belong to these groups. He shows the moral certainty and strong bonds that come from belonging to a group which is different from the mainstream.</a:t>
            </a:r>
          </a:p>
          <a:p>
            <a:endParaRPr lang="en-AU" dirty="0"/>
          </a:p>
        </p:txBody>
      </p:sp>
    </p:spTree>
    <p:extLst>
      <p:ext uri="{BB962C8B-B14F-4D97-AF65-F5344CB8AC3E}">
        <p14:creationId xmlns:p14="http://schemas.microsoft.com/office/powerpoint/2010/main" val="26044953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043608" y="620688"/>
            <a:ext cx="7890080" cy="5627712"/>
          </a:xfrm>
        </p:spPr>
        <p:txBody>
          <a:bodyPr>
            <a:normAutofit/>
          </a:bodyPr>
          <a:lstStyle/>
          <a:p>
            <a:pPr marL="82296" indent="0">
              <a:buNone/>
            </a:pPr>
            <a:r>
              <a:rPr lang="en-AU" sz="5400" dirty="0">
                <a:latin typeface="AR CENA" pitchFamily="2" charset="0"/>
              </a:rPr>
              <a:t>Weir explores the role that choice plays in determining identity. It becomes clear in the film that to be a member of a group is a powerful determinant of your sense of self. </a:t>
            </a:r>
            <a:endParaRPr lang="en-AU" sz="5400" dirty="0">
              <a:latin typeface="AR CENA" pitchFamily="2" charset="0"/>
            </a:endParaRPr>
          </a:p>
        </p:txBody>
      </p:sp>
    </p:spTree>
    <p:extLst>
      <p:ext uri="{BB962C8B-B14F-4D97-AF65-F5344CB8AC3E}">
        <p14:creationId xmlns:p14="http://schemas.microsoft.com/office/powerpoint/2010/main" val="2111697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2034"/>
          </a:xfrm>
        </p:spPr>
        <p:txBody>
          <a:bodyPr>
            <a:normAutofit fontScale="90000"/>
          </a:bodyPr>
          <a:lstStyle/>
          <a:p>
            <a:endParaRPr lang="en-AU" dirty="0"/>
          </a:p>
        </p:txBody>
      </p:sp>
      <p:sp>
        <p:nvSpPr>
          <p:cNvPr id="3" name="Content Placeholder 2"/>
          <p:cNvSpPr>
            <a:spLocks noGrp="1"/>
          </p:cNvSpPr>
          <p:nvPr>
            <p:ph idx="1"/>
          </p:nvPr>
        </p:nvSpPr>
        <p:spPr>
          <a:xfrm>
            <a:off x="1187624" y="548680"/>
            <a:ext cx="7746064" cy="5699720"/>
          </a:xfrm>
        </p:spPr>
        <p:txBody>
          <a:bodyPr>
            <a:normAutofit/>
          </a:bodyPr>
          <a:lstStyle/>
          <a:p>
            <a:pPr marL="82296" indent="0">
              <a:buNone/>
            </a:pPr>
            <a:r>
              <a:rPr lang="en-AU" sz="4400" dirty="0">
                <a:latin typeface="AR CENA" pitchFamily="2" charset="0"/>
              </a:rPr>
              <a:t>Most people define their identity by the social group (or groups) to which they belong. </a:t>
            </a:r>
            <a:endParaRPr lang="en-AU" sz="4400" dirty="0" smtClean="0">
              <a:latin typeface="AR CENA" pitchFamily="2" charset="0"/>
            </a:endParaRPr>
          </a:p>
          <a:p>
            <a:pPr marL="82296" indent="0">
              <a:buNone/>
            </a:pPr>
            <a:r>
              <a:rPr lang="en-AU" sz="4400" dirty="0">
                <a:latin typeface="AR CENA" pitchFamily="2" charset="0"/>
              </a:rPr>
              <a:t>The Amish have resolutely chosen to separate themselves from mainstream American </a:t>
            </a:r>
            <a:r>
              <a:rPr lang="en-AU" sz="4400" dirty="0" smtClean="0">
                <a:latin typeface="AR CENA" pitchFamily="2" charset="0"/>
              </a:rPr>
              <a:t>society</a:t>
            </a:r>
            <a:r>
              <a:rPr lang="en-AU" sz="4400" dirty="0">
                <a:latin typeface="AR CENA" pitchFamily="2" charset="0"/>
              </a:rPr>
              <a:t> </a:t>
            </a:r>
            <a:r>
              <a:rPr lang="en-AU" sz="4400" dirty="0" smtClean="0">
                <a:latin typeface="AR CENA" pitchFamily="2" charset="0"/>
              </a:rPr>
              <a:t>and </a:t>
            </a:r>
            <a:r>
              <a:rPr lang="en-AU" sz="4400" dirty="0">
                <a:latin typeface="AR CENA" pitchFamily="2" charset="0"/>
              </a:rPr>
              <a:t>there is great support and acceptance for those who belong. </a:t>
            </a:r>
            <a:endParaRPr lang="en-AU" sz="4400" dirty="0">
              <a:latin typeface="AR CENA" pitchFamily="2" charset="0"/>
            </a:endParaRPr>
          </a:p>
        </p:txBody>
      </p:sp>
    </p:spTree>
    <p:extLst>
      <p:ext uri="{BB962C8B-B14F-4D97-AF65-F5344CB8AC3E}">
        <p14:creationId xmlns:p14="http://schemas.microsoft.com/office/powerpoint/2010/main" val="28414295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30026"/>
          </a:xfrm>
        </p:spPr>
        <p:txBody>
          <a:bodyPr>
            <a:normAutofit fontScale="90000"/>
          </a:bodyPr>
          <a:lstStyle/>
          <a:p>
            <a:endParaRPr lang="en-AU" dirty="0"/>
          </a:p>
        </p:txBody>
      </p:sp>
      <p:sp>
        <p:nvSpPr>
          <p:cNvPr id="3" name="Content Placeholder 2"/>
          <p:cNvSpPr>
            <a:spLocks noGrp="1"/>
          </p:cNvSpPr>
          <p:nvPr>
            <p:ph idx="1"/>
          </p:nvPr>
        </p:nvSpPr>
        <p:spPr>
          <a:xfrm>
            <a:off x="1115616" y="332655"/>
            <a:ext cx="7818072" cy="6292923"/>
          </a:xfrm>
        </p:spPr>
        <p:txBody>
          <a:bodyPr>
            <a:normAutofit/>
          </a:bodyPr>
          <a:lstStyle/>
          <a:p>
            <a:pPr marL="82296" indent="0">
              <a:buNone/>
            </a:pPr>
            <a:r>
              <a:rPr lang="en-AU" sz="4400" dirty="0">
                <a:latin typeface="AR CENA" pitchFamily="2" charset="0"/>
              </a:rPr>
              <a:t>John Book, his sister Elaine and the police officers, Carter and Schaeffer, are all products of a modern, complex </a:t>
            </a:r>
            <a:endParaRPr lang="en-AU" sz="4400" dirty="0" smtClean="0">
              <a:latin typeface="AR CENA" pitchFamily="2" charset="0"/>
            </a:endParaRPr>
          </a:p>
          <a:p>
            <a:pPr marL="82296" indent="0">
              <a:buNone/>
            </a:pPr>
            <a:r>
              <a:rPr lang="en-AU" sz="4400" dirty="0" smtClean="0">
                <a:latin typeface="AR CENA" pitchFamily="2" charset="0"/>
              </a:rPr>
              <a:t>world </a:t>
            </a:r>
            <a:r>
              <a:rPr lang="en-AU" sz="4400" dirty="0">
                <a:latin typeface="AR CENA" pitchFamily="2" charset="0"/>
              </a:rPr>
              <a:t>which </a:t>
            </a:r>
            <a:r>
              <a:rPr lang="en-AU" sz="4400" dirty="0" smtClean="0">
                <a:latin typeface="AR CENA" pitchFamily="2" charset="0"/>
              </a:rPr>
              <a:t>requires </a:t>
            </a:r>
            <a:r>
              <a:rPr lang="en-AU" sz="4400" dirty="0">
                <a:latin typeface="AR CENA" pitchFamily="2" charset="0"/>
              </a:rPr>
              <a:t>them to </a:t>
            </a:r>
            <a:endParaRPr lang="en-AU" sz="4400" dirty="0" smtClean="0">
              <a:latin typeface="AR CENA" pitchFamily="2" charset="0"/>
            </a:endParaRPr>
          </a:p>
          <a:p>
            <a:pPr marL="82296" indent="0">
              <a:buNone/>
            </a:pPr>
            <a:r>
              <a:rPr lang="en-AU" sz="4400" dirty="0" smtClean="0">
                <a:latin typeface="AR CENA" pitchFamily="2" charset="0"/>
              </a:rPr>
              <a:t>come </a:t>
            </a:r>
            <a:r>
              <a:rPr lang="en-AU" sz="4400" dirty="0">
                <a:latin typeface="AR CENA" pitchFamily="2" charset="0"/>
              </a:rPr>
              <a:t>into daily </a:t>
            </a:r>
            <a:endParaRPr lang="en-AU" sz="4400" dirty="0" smtClean="0">
              <a:latin typeface="AR CENA" pitchFamily="2" charset="0"/>
            </a:endParaRPr>
          </a:p>
          <a:p>
            <a:pPr marL="82296" indent="0">
              <a:buNone/>
            </a:pPr>
            <a:r>
              <a:rPr lang="en-AU" sz="4400" dirty="0" smtClean="0">
                <a:latin typeface="AR CENA" pitchFamily="2" charset="0"/>
              </a:rPr>
              <a:t>contact </a:t>
            </a:r>
            <a:r>
              <a:rPr lang="en-AU" sz="4400" dirty="0">
                <a:latin typeface="AR CENA" pitchFamily="2" charset="0"/>
              </a:rPr>
              <a:t>with </a:t>
            </a:r>
            <a:endParaRPr lang="en-AU" sz="4400" dirty="0" smtClean="0">
              <a:latin typeface="AR CENA" pitchFamily="2" charset="0"/>
            </a:endParaRPr>
          </a:p>
          <a:p>
            <a:pPr marL="82296" indent="0">
              <a:buNone/>
            </a:pPr>
            <a:r>
              <a:rPr lang="en-AU" sz="4400" dirty="0" smtClean="0">
                <a:latin typeface="AR CENA" pitchFamily="2" charset="0"/>
              </a:rPr>
              <a:t>violence </a:t>
            </a:r>
            <a:r>
              <a:rPr lang="en-AU" sz="4400" dirty="0">
                <a:latin typeface="AR CENA" pitchFamily="2" charset="0"/>
              </a:rPr>
              <a:t>and </a:t>
            </a:r>
            <a:endParaRPr lang="en-AU" sz="4400" dirty="0" smtClean="0">
              <a:latin typeface="AR CENA" pitchFamily="2" charset="0"/>
            </a:endParaRPr>
          </a:p>
          <a:p>
            <a:pPr marL="82296" indent="0">
              <a:buNone/>
            </a:pPr>
            <a:r>
              <a:rPr lang="en-AU" sz="4400" dirty="0" smtClean="0">
                <a:latin typeface="AR CENA" pitchFamily="2" charset="0"/>
              </a:rPr>
              <a:t>corruption</a:t>
            </a:r>
            <a:r>
              <a:rPr lang="en-AU" sz="4400" dirty="0">
                <a:latin typeface="AR CENA" pitchFamily="2" charset="0"/>
              </a:rPr>
              <a:t>. </a:t>
            </a:r>
            <a:endParaRPr lang="en-AU" sz="4400" dirty="0">
              <a:latin typeface="AR CENA" pitchFamily="2"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992" y="3236378"/>
            <a:ext cx="3476103" cy="3389201"/>
          </a:xfrm>
          <a:prstGeom prst="rect">
            <a:avLst/>
          </a:prstGeom>
        </p:spPr>
      </p:pic>
    </p:spTree>
    <p:extLst>
      <p:ext uri="{BB962C8B-B14F-4D97-AF65-F5344CB8AC3E}">
        <p14:creationId xmlns:p14="http://schemas.microsoft.com/office/powerpoint/2010/main" val="34565738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115616" y="620688"/>
            <a:ext cx="7818072" cy="5627712"/>
          </a:xfrm>
        </p:spPr>
        <p:txBody>
          <a:bodyPr>
            <a:normAutofit/>
          </a:bodyPr>
          <a:lstStyle/>
          <a:p>
            <a:pPr marL="82296" indent="0">
              <a:buNone/>
            </a:pPr>
            <a:r>
              <a:rPr lang="en-AU" sz="4800" dirty="0">
                <a:latin typeface="AR CENA" pitchFamily="2" charset="0"/>
              </a:rPr>
              <a:t>The film depicts the clash of these two cultures </a:t>
            </a:r>
            <a:r>
              <a:rPr lang="en-AU" sz="4800" dirty="0" smtClean="0">
                <a:latin typeface="AR CENA" pitchFamily="2" charset="0"/>
              </a:rPr>
              <a:t>and </a:t>
            </a:r>
            <a:r>
              <a:rPr lang="en-AU" sz="4800" dirty="0">
                <a:latin typeface="AR CENA" pitchFamily="2" charset="0"/>
              </a:rPr>
              <a:t>also shows that a growing understanding between people from different cultures can force a painful evaluation of one’s own values, beliefs and sense of self. </a:t>
            </a:r>
            <a:endParaRPr lang="en-AU" sz="4800" dirty="0">
              <a:latin typeface="AR CENA" pitchFamily="2" charset="0"/>
            </a:endParaRPr>
          </a:p>
        </p:txBody>
      </p:sp>
    </p:spTree>
    <p:extLst>
      <p:ext uri="{BB962C8B-B14F-4D97-AF65-F5344CB8AC3E}">
        <p14:creationId xmlns:p14="http://schemas.microsoft.com/office/powerpoint/2010/main" val="32314753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30026"/>
          </a:xfrm>
        </p:spPr>
        <p:txBody>
          <a:bodyPr>
            <a:normAutofit fontScale="90000"/>
          </a:bodyPr>
          <a:lstStyle/>
          <a:p>
            <a:endParaRPr lang="en-AU" dirty="0"/>
          </a:p>
        </p:txBody>
      </p:sp>
      <p:sp>
        <p:nvSpPr>
          <p:cNvPr id="3" name="Content Placeholder 2"/>
          <p:cNvSpPr>
            <a:spLocks noGrp="1"/>
          </p:cNvSpPr>
          <p:nvPr>
            <p:ph idx="1"/>
          </p:nvPr>
        </p:nvSpPr>
        <p:spPr>
          <a:xfrm>
            <a:off x="1043608" y="548680"/>
            <a:ext cx="7890080" cy="5699720"/>
          </a:xfrm>
        </p:spPr>
        <p:txBody>
          <a:bodyPr>
            <a:normAutofit/>
          </a:bodyPr>
          <a:lstStyle/>
          <a:p>
            <a:pPr marL="82296" indent="0">
              <a:buNone/>
            </a:pPr>
            <a:r>
              <a:rPr lang="en-AU" sz="4800" dirty="0" smtClean="0">
                <a:latin typeface="AR CENA" pitchFamily="2" charset="0"/>
              </a:rPr>
              <a:t>The </a:t>
            </a:r>
            <a:r>
              <a:rPr lang="en-AU" sz="4800" dirty="0">
                <a:latin typeface="AR CENA" pitchFamily="2" charset="0"/>
              </a:rPr>
              <a:t>groups we belong to show us and the world who we are. We develop a stronger sense of self when </a:t>
            </a:r>
            <a:r>
              <a:rPr lang="en-AU" sz="4800" dirty="0" smtClean="0">
                <a:latin typeface="AR CENA" pitchFamily="2" charset="0"/>
              </a:rPr>
              <a:t>surrounded</a:t>
            </a:r>
          </a:p>
          <a:p>
            <a:pPr marL="82296" indent="0">
              <a:buNone/>
            </a:pPr>
            <a:r>
              <a:rPr lang="en-AU" sz="4800" dirty="0" smtClean="0">
                <a:latin typeface="AR CENA" pitchFamily="2" charset="0"/>
              </a:rPr>
              <a:t>by people </a:t>
            </a:r>
            <a:r>
              <a:rPr lang="en-AU" sz="4800" dirty="0">
                <a:latin typeface="AR CENA" pitchFamily="2" charset="0"/>
              </a:rPr>
              <a:t>who </a:t>
            </a:r>
            <a:endParaRPr lang="en-AU" sz="4800" dirty="0" smtClean="0">
              <a:latin typeface="AR CENA" pitchFamily="2" charset="0"/>
            </a:endParaRPr>
          </a:p>
          <a:p>
            <a:pPr marL="82296" indent="0">
              <a:buNone/>
            </a:pPr>
            <a:r>
              <a:rPr lang="en-AU" sz="4800" dirty="0" smtClean="0">
                <a:latin typeface="AR CENA" pitchFamily="2" charset="0"/>
              </a:rPr>
              <a:t>understand </a:t>
            </a:r>
            <a:r>
              <a:rPr lang="en-AU" sz="4800" dirty="0">
                <a:latin typeface="AR CENA" pitchFamily="2" charset="0"/>
              </a:rPr>
              <a:t>and </a:t>
            </a:r>
            <a:endParaRPr lang="en-AU" sz="4800" dirty="0" smtClean="0">
              <a:latin typeface="AR CENA" pitchFamily="2" charset="0"/>
            </a:endParaRPr>
          </a:p>
          <a:p>
            <a:pPr marL="82296" indent="0">
              <a:buNone/>
            </a:pPr>
            <a:r>
              <a:rPr lang="en-AU" sz="4800" dirty="0" smtClean="0">
                <a:latin typeface="AR CENA" pitchFamily="2" charset="0"/>
              </a:rPr>
              <a:t>support </a:t>
            </a:r>
            <a:r>
              <a:rPr lang="en-AU" sz="4800" dirty="0">
                <a:latin typeface="AR CENA" pitchFamily="2" charset="0"/>
              </a:rPr>
              <a:t>us. </a:t>
            </a:r>
            <a:endParaRPr lang="en-AU" sz="4800" dirty="0">
              <a:latin typeface="AR CENA" pitchFamily="2"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0330" y="2726262"/>
            <a:ext cx="3960440" cy="3833041"/>
          </a:xfrm>
          <a:prstGeom prst="rect">
            <a:avLst/>
          </a:prstGeom>
        </p:spPr>
      </p:pic>
    </p:spTree>
    <p:extLst>
      <p:ext uri="{BB962C8B-B14F-4D97-AF65-F5344CB8AC3E}">
        <p14:creationId xmlns:p14="http://schemas.microsoft.com/office/powerpoint/2010/main" val="33910435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30026"/>
          </a:xfrm>
        </p:spPr>
        <p:txBody>
          <a:bodyPr>
            <a:normAutofit fontScale="90000"/>
          </a:bodyPr>
          <a:lstStyle/>
          <a:p>
            <a:endParaRPr lang="en-AU" dirty="0"/>
          </a:p>
        </p:txBody>
      </p:sp>
      <p:sp>
        <p:nvSpPr>
          <p:cNvPr id="3" name="Content Placeholder 2"/>
          <p:cNvSpPr>
            <a:spLocks noGrp="1"/>
          </p:cNvSpPr>
          <p:nvPr>
            <p:ph idx="1"/>
          </p:nvPr>
        </p:nvSpPr>
        <p:spPr>
          <a:xfrm>
            <a:off x="1043608" y="620688"/>
            <a:ext cx="7890080" cy="5627712"/>
          </a:xfrm>
        </p:spPr>
        <p:txBody>
          <a:bodyPr>
            <a:normAutofit/>
          </a:bodyPr>
          <a:lstStyle/>
          <a:p>
            <a:pPr marL="82296" indent="0">
              <a:buNone/>
            </a:pPr>
            <a:r>
              <a:rPr lang="en-AU" sz="4400" dirty="0">
                <a:latin typeface="AR CENA" pitchFamily="2" charset="0"/>
              </a:rPr>
              <a:t>John Book desires to do the right thing. </a:t>
            </a:r>
            <a:r>
              <a:rPr lang="en-AU" sz="4400" dirty="0" smtClean="0">
                <a:latin typeface="AR CENA" pitchFamily="2" charset="0"/>
              </a:rPr>
              <a:t>Book’s </a:t>
            </a:r>
            <a:r>
              <a:rPr lang="en-AU" sz="4400" dirty="0">
                <a:latin typeface="AR CENA" pitchFamily="2" charset="0"/>
              </a:rPr>
              <a:t>passion for justice is a fundamental part of his identity and is expressed in the career he has chosen. </a:t>
            </a:r>
            <a:endParaRPr lang="en-AU" sz="4400" dirty="0" smtClean="0">
              <a:latin typeface="AR CENA" pitchFamily="2" charset="0"/>
            </a:endParaRPr>
          </a:p>
          <a:p>
            <a:pPr marL="82296" indent="0">
              <a:buNone/>
            </a:pPr>
            <a:r>
              <a:rPr lang="en-AU" sz="4400" dirty="0">
                <a:latin typeface="AR CENA" pitchFamily="2" charset="0"/>
              </a:rPr>
              <a:t>Book’s strong moral ethic is shared by </a:t>
            </a:r>
            <a:r>
              <a:rPr lang="en-AU" sz="4400" dirty="0" smtClean="0">
                <a:latin typeface="AR CENA" pitchFamily="2" charset="0"/>
              </a:rPr>
              <a:t>Eli. </a:t>
            </a:r>
            <a:r>
              <a:rPr lang="en-AU" sz="4400" dirty="0">
                <a:latin typeface="AR CENA" pitchFamily="2" charset="0"/>
              </a:rPr>
              <a:t>The Amish community and its beliefs shape his identity and give his life meaning. </a:t>
            </a:r>
            <a:endParaRPr lang="en-AU" sz="4400" dirty="0">
              <a:latin typeface="AR CENA" pitchFamily="2" charset="0"/>
            </a:endParaRPr>
          </a:p>
        </p:txBody>
      </p:sp>
    </p:spTree>
    <p:extLst>
      <p:ext uri="{BB962C8B-B14F-4D97-AF65-F5344CB8AC3E}">
        <p14:creationId xmlns:p14="http://schemas.microsoft.com/office/powerpoint/2010/main" val="6838153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30026"/>
          </a:xfrm>
        </p:spPr>
        <p:txBody>
          <a:bodyPr>
            <a:normAutofit fontScale="90000"/>
          </a:bodyPr>
          <a:lstStyle/>
          <a:p>
            <a:endParaRPr lang="en-AU" dirty="0"/>
          </a:p>
        </p:txBody>
      </p:sp>
      <p:sp>
        <p:nvSpPr>
          <p:cNvPr id="3" name="Content Placeholder 2"/>
          <p:cNvSpPr>
            <a:spLocks noGrp="1"/>
          </p:cNvSpPr>
          <p:nvPr>
            <p:ph idx="1"/>
          </p:nvPr>
        </p:nvSpPr>
        <p:spPr>
          <a:xfrm>
            <a:off x="1115616" y="620688"/>
            <a:ext cx="7818072" cy="5627712"/>
          </a:xfrm>
        </p:spPr>
        <p:txBody>
          <a:bodyPr>
            <a:normAutofit/>
          </a:bodyPr>
          <a:lstStyle/>
          <a:p>
            <a:pPr marL="82296" indent="0">
              <a:buNone/>
            </a:pPr>
            <a:r>
              <a:rPr lang="en-AU" sz="4000" dirty="0">
                <a:latin typeface="AR CENA" pitchFamily="2" charset="0"/>
              </a:rPr>
              <a:t>The experience of belonging to a family transcends culture and Weir shows, especially through the character of Samuel, that it is a social group which helps to form the </a:t>
            </a:r>
            <a:endParaRPr lang="en-AU" sz="4000" dirty="0" smtClean="0">
              <a:latin typeface="AR CENA" pitchFamily="2" charset="0"/>
            </a:endParaRPr>
          </a:p>
          <a:p>
            <a:pPr marL="82296" indent="0">
              <a:buNone/>
            </a:pPr>
            <a:r>
              <a:rPr lang="en-AU" sz="4000" dirty="0" smtClean="0">
                <a:latin typeface="AR CENA" pitchFamily="2" charset="0"/>
              </a:rPr>
              <a:t>individual’s </a:t>
            </a:r>
          </a:p>
          <a:p>
            <a:pPr marL="82296" indent="0">
              <a:buNone/>
            </a:pPr>
            <a:r>
              <a:rPr lang="en-AU" sz="4000" dirty="0" smtClean="0">
                <a:latin typeface="AR CENA" pitchFamily="2" charset="0"/>
              </a:rPr>
              <a:t>identity </a:t>
            </a:r>
            <a:r>
              <a:rPr lang="en-AU" sz="4000" dirty="0">
                <a:latin typeface="AR CENA" pitchFamily="2" charset="0"/>
              </a:rPr>
              <a:t>at crucial </a:t>
            </a:r>
            <a:endParaRPr lang="en-AU" sz="4000" dirty="0" smtClean="0">
              <a:latin typeface="AR CENA" pitchFamily="2" charset="0"/>
            </a:endParaRPr>
          </a:p>
          <a:p>
            <a:pPr marL="82296" indent="0">
              <a:buNone/>
            </a:pPr>
            <a:r>
              <a:rPr lang="en-AU" sz="4000" dirty="0" smtClean="0">
                <a:latin typeface="AR CENA" pitchFamily="2" charset="0"/>
              </a:rPr>
              <a:t>moments</a:t>
            </a:r>
            <a:r>
              <a:rPr lang="en-AU" sz="4000" dirty="0">
                <a:latin typeface="AR CENA" pitchFamily="2" charset="0"/>
              </a:rPr>
              <a:t>. </a:t>
            </a:r>
            <a:endParaRPr lang="en-AU" sz="4000" dirty="0">
              <a:latin typeface="AR CENA" pitchFamily="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8838" y="3068960"/>
            <a:ext cx="4016718" cy="3530484"/>
          </a:xfrm>
          <a:prstGeom prst="rect">
            <a:avLst/>
          </a:prstGeom>
        </p:spPr>
      </p:pic>
    </p:spTree>
    <p:extLst>
      <p:ext uri="{BB962C8B-B14F-4D97-AF65-F5344CB8AC3E}">
        <p14:creationId xmlns:p14="http://schemas.microsoft.com/office/powerpoint/2010/main" val="14997790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115616" y="548680"/>
            <a:ext cx="7818072" cy="5699720"/>
          </a:xfrm>
        </p:spPr>
        <p:txBody>
          <a:bodyPr>
            <a:normAutofit/>
          </a:bodyPr>
          <a:lstStyle/>
          <a:p>
            <a:pPr marL="82296" indent="0">
              <a:buNone/>
            </a:pPr>
            <a:r>
              <a:rPr lang="en-AU" sz="4400" dirty="0">
                <a:latin typeface="AR CENA" pitchFamily="2" charset="0"/>
              </a:rPr>
              <a:t>It is not easy to gain acceptance into an exclusive </a:t>
            </a:r>
            <a:r>
              <a:rPr lang="en-AU" sz="4400" dirty="0" smtClean="0">
                <a:latin typeface="AR CENA" pitchFamily="2" charset="0"/>
              </a:rPr>
              <a:t>group. </a:t>
            </a:r>
            <a:r>
              <a:rPr lang="en-AU" sz="4400" dirty="0">
                <a:latin typeface="AR CENA" pitchFamily="2" charset="0"/>
              </a:rPr>
              <a:t>Book and his hosts both understand that he is putting his real identity, purpose and police officer’s ways on hold for a while. Only his carpentry skills, which the Amish regard as useful, win him acceptance among the men. </a:t>
            </a:r>
            <a:endParaRPr lang="en-AU" sz="4400" dirty="0">
              <a:latin typeface="AR CENA" pitchFamily="2" charset="0"/>
            </a:endParaRPr>
          </a:p>
        </p:txBody>
      </p:sp>
    </p:spTree>
    <p:extLst>
      <p:ext uri="{BB962C8B-B14F-4D97-AF65-F5344CB8AC3E}">
        <p14:creationId xmlns:p14="http://schemas.microsoft.com/office/powerpoint/2010/main" val="32899267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60648"/>
            <a:ext cx="8316416" cy="994122"/>
          </a:xfrm>
        </p:spPr>
        <p:txBody>
          <a:bodyPr>
            <a:noAutofit/>
          </a:bodyPr>
          <a:lstStyle/>
          <a:p>
            <a:r>
              <a:rPr lang="en-AU" sz="4400" dirty="0" smtClean="0">
                <a:solidFill>
                  <a:srgbClr val="7030A0"/>
                </a:solidFill>
                <a:latin typeface="Algerian" pitchFamily="82" charset="0"/>
              </a:rPr>
              <a:t>Some Interesting Questions</a:t>
            </a:r>
            <a:endParaRPr lang="en-AU" sz="4400" dirty="0">
              <a:solidFill>
                <a:srgbClr val="7030A0"/>
              </a:solidFill>
              <a:latin typeface="Algerian" pitchFamily="82" charset="0"/>
            </a:endParaRPr>
          </a:p>
        </p:txBody>
      </p:sp>
      <p:sp>
        <p:nvSpPr>
          <p:cNvPr id="3" name="Content Placeholder 2"/>
          <p:cNvSpPr>
            <a:spLocks noGrp="1"/>
          </p:cNvSpPr>
          <p:nvPr>
            <p:ph idx="1"/>
          </p:nvPr>
        </p:nvSpPr>
        <p:spPr>
          <a:xfrm>
            <a:off x="1115616" y="1268760"/>
            <a:ext cx="7818072" cy="4979640"/>
          </a:xfrm>
        </p:spPr>
        <p:txBody>
          <a:bodyPr>
            <a:noAutofit/>
          </a:bodyPr>
          <a:lstStyle/>
          <a:p>
            <a:pPr marL="82296" indent="0">
              <a:buNone/>
            </a:pPr>
            <a:r>
              <a:rPr lang="en-AU" sz="5400" dirty="0">
                <a:latin typeface="AR CENA" pitchFamily="2" charset="0"/>
              </a:rPr>
              <a:t>What happens when your sense of self becomes destabilised? When people enter an unfamiliar culture they often begin to question their own beliefs and customs. </a:t>
            </a:r>
            <a:endParaRPr lang="en-AU" sz="5400" dirty="0">
              <a:latin typeface="AR CENA" pitchFamily="2" charset="0"/>
            </a:endParaRPr>
          </a:p>
        </p:txBody>
      </p:sp>
    </p:spTree>
    <p:extLst>
      <p:ext uri="{BB962C8B-B14F-4D97-AF65-F5344CB8AC3E}">
        <p14:creationId xmlns:p14="http://schemas.microsoft.com/office/powerpoint/2010/main" val="35611457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043608" y="404664"/>
            <a:ext cx="7890080" cy="6192688"/>
          </a:xfrm>
        </p:spPr>
        <p:txBody>
          <a:bodyPr>
            <a:normAutofit lnSpcReduction="10000"/>
          </a:bodyPr>
          <a:lstStyle/>
          <a:p>
            <a:pPr marL="82296" indent="0">
              <a:buNone/>
            </a:pPr>
            <a:r>
              <a:rPr lang="en-AU" sz="4400" dirty="0">
                <a:latin typeface="AR CENA" pitchFamily="2" charset="0"/>
              </a:rPr>
              <a:t>And then one of my friends said, 'You know, Alice, they're not complimenting you, that's an insult. Have you looked at an Australian power point socket?' And I said, 'Yeah,' and they said, 'Well, doesn't it </a:t>
            </a:r>
            <a:endParaRPr lang="en-AU" sz="4400" dirty="0" smtClean="0">
              <a:latin typeface="AR CENA" pitchFamily="2" charset="0"/>
            </a:endParaRPr>
          </a:p>
          <a:p>
            <a:pPr marL="82296" indent="0">
              <a:buNone/>
            </a:pPr>
            <a:r>
              <a:rPr lang="en-AU" sz="4400" dirty="0" smtClean="0">
                <a:latin typeface="AR CENA" pitchFamily="2" charset="0"/>
              </a:rPr>
              <a:t>look </a:t>
            </a:r>
            <a:r>
              <a:rPr lang="en-AU" sz="4400" dirty="0">
                <a:latin typeface="AR CENA" pitchFamily="2" charset="0"/>
              </a:rPr>
              <a:t>like a </a:t>
            </a:r>
            <a:endParaRPr lang="en-AU" sz="4400" dirty="0" smtClean="0">
              <a:latin typeface="AR CENA" pitchFamily="2" charset="0"/>
            </a:endParaRPr>
          </a:p>
          <a:p>
            <a:pPr marL="82296" indent="0">
              <a:buNone/>
            </a:pPr>
            <a:r>
              <a:rPr lang="en-AU" sz="4400" dirty="0" smtClean="0">
                <a:latin typeface="AR CENA" pitchFamily="2" charset="0"/>
              </a:rPr>
              <a:t>sort </a:t>
            </a:r>
            <a:r>
              <a:rPr lang="en-AU" sz="4400" dirty="0">
                <a:latin typeface="AR CENA" pitchFamily="2" charset="0"/>
              </a:rPr>
              <a:t>of </a:t>
            </a:r>
            <a:endParaRPr lang="en-AU" sz="4400" dirty="0" smtClean="0">
              <a:latin typeface="AR CENA" pitchFamily="2" charset="0"/>
            </a:endParaRPr>
          </a:p>
          <a:p>
            <a:pPr marL="82296" indent="0">
              <a:buNone/>
            </a:pPr>
            <a:r>
              <a:rPr lang="en-AU" sz="4400" dirty="0" smtClean="0">
                <a:latin typeface="AR CENA" pitchFamily="2" charset="0"/>
              </a:rPr>
              <a:t>face?'</a:t>
            </a:r>
            <a:endParaRPr lang="en-AU" sz="4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1880" y="3573016"/>
            <a:ext cx="5046273" cy="2809488"/>
          </a:xfrm>
          <a:prstGeom prst="rect">
            <a:avLst/>
          </a:prstGeom>
        </p:spPr>
      </p:pic>
    </p:spTree>
    <p:extLst>
      <p:ext uri="{BB962C8B-B14F-4D97-AF65-F5344CB8AC3E}">
        <p14:creationId xmlns:p14="http://schemas.microsoft.com/office/powerpoint/2010/main" val="12924021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2034"/>
          </a:xfrm>
        </p:spPr>
        <p:txBody>
          <a:bodyPr>
            <a:normAutofit fontScale="90000"/>
          </a:bodyPr>
          <a:lstStyle/>
          <a:p>
            <a:endParaRPr lang="en-AU" dirty="0"/>
          </a:p>
        </p:txBody>
      </p:sp>
      <p:sp>
        <p:nvSpPr>
          <p:cNvPr id="3" name="Content Placeholder 2"/>
          <p:cNvSpPr>
            <a:spLocks noGrp="1"/>
          </p:cNvSpPr>
          <p:nvPr>
            <p:ph idx="1"/>
          </p:nvPr>
        </p:nvSpPr>
        <p:spPr>
          <a:xfrm>
            <a:off x="1435608" y="548680"/>
            <a:ext cx="7498080" cy="5699720"/>
          </a:xfrm>
        </p:spPr>
        <p:txBody>
          <a:bodyPr>
            <a:normAutofit/>
          </a:bodyPr>
          <a:lstStyle/>
          <a:p>
            <a:pPr marL="82296" indent="0">
              <a:buNone/>
            </a:pPr>
            <a:r>
              <a:rPr lang="en-AU" sz="6000" dirty="0">
                <a:latin typeface="AR CENA" pitchFamily="2" charset="0"/>
              </a:rPr>
              <a:t>How difficult would it be to adopt another culture permanently and how would it affect your own identity? Do we freely choose who we become? </a:t>
            </a:r>
          </a:p>
          <a:p>
            <a:pPr marL="82296" indent="0">
              <a:buNone/>
            </a:pPr>
            <a:endParaRPr lang="en-AU" dirty="0"/>
          </a:p>
        </p:txBody>
      </p:sp>
    </p:spTree>
    <p:extLst>
      <p:ext uri="{BB962C8B-B14F-4D97-AF65-F5344CB8AC3E}">
        <p14:creationId xmlns:p14="http://schemas.microsoft.com/office/powerpoint/2010/main" val="2788010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74042"/>
          </a:xfrm>
        </p:spPr>
        <p:txBody>
          <a:bodyPr>
            <a:normAutofit fontScale="90000"/>
          </a:bodyPr>
          <a:lstStyle/>
          <a:p>
            <a:endParaRPr lang="en-AU" dirty="0"/>
          </a:p>
        </p:txBody>
      </p:sp>
      <p:sp>
        <p:nvSpPr>
          <p:cNvPr id="3" name="Content Placeholder 2"/>
          <p:cNvSpPr>
            <a:spLocks noGrp="1"/>
          </p:cNvSpPr>
          <p:nvPr>
            <p:ph idx="1"/>
          </p:nvPr>
        </p:nvSpPr>
        <p:spPr>
          <a:xfrm>
            <a:off x="1043608" y="692696"/>
            <a:ext cx="7890080" cy="5555704"/>
          </a:xfrm>
        </p:spPr>
        <p:txBody>
          <a:bodyPr>
            <a:noAutofit/>
          </a:bodyPr>
          <a:lstStyle/>
          <a:p>
            <a:pPr marL="82296" indent="0">
              <a:buNone/>
            </a:pPr>
            <a:r>
              <a:rPr lang="en-AU" sz="4400" dirty="0">
                <a:latin typeface="AR CENA" pitchFamily="2" charset="0"/>
              </a:rPr>
              <a:t>T</a:t>
            </a:r>
            <a:r>
              <a:rPr lang="en-AU" sz="4400" dirty="0" smtClean="0">
                <a:latin typeface="AR CENA" pitchFamily="2" charset="0"/>
              </a:rPr>
              <a:t>he </a:t>
            </a:r>
            <a:r>
              <a:rPr lang="en-AU" sz="4400" dirty="0">
                <a:latin typeface="AR CENA" pitchFamily="2" charset="0"/>
              </a:rPr>
              <a:t>film plays with the possibility that Book could live his life among the Amish. </a:t>
            </a:r>
            <a:r>
              <a:rPr lang="en-AU" sz="4400" dirty="0" smtClean="0">
                <a:latin typeface="AR CENA" pitchFamily="2" charset="0"/>
              </a:rPr>
              <a:t>In </a:t>
            </a:r>
            <a:r>
              <a:rPr lang="en-AU" sz="4400" dirty="0">
                <a:latin typeface="AR CENA" pitchFamily="2" charset="0"/>
              </a:rPr>
              <a:t>the end, the power of their established identities is stronger than their desire to be together. It is a measure of Book’s greater worldliness and experience of life that he knows their love is impossible. </a:t>
            </a:r>
            <a:endParaRPr lang="en-AU" sz="4400" dirty="0">
              <a:latin typeface="AR CENA" pitchFamily="2" charset="0"/>
            </a:endParaRPr>
          </a:p>
        </p:txBody>
      </p:sp>
    </p:spTree>
    <p:extLst>
      <p:ext uri="{BB962C8B-B14F-4D97-AF65-F5344CB8AC3E}">
        <p14:creationId xmlns:p14="http://schemas.microsoft.com/office/powerpoint/2010/main" val="9294485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6000" dirty="0" smtClean="0">
                <a:solidFill>
                  <a:srgbClr val="7030A0"/>
                </a:solidFill>
                <a:latin typeface="Algerian" pitchFamily="82" charset="0"/>
              </a:rPr>
              <a:t>Writing in Context</a:t>
            </a:r>
            <a:endParaRPr lang="en-AU" sz="6000" dirty="0">
              <a:solidFill>
                <a:srgbClr val="7030A0"/>
              </a:solidFill>
              <a:latin typeface="Algerian" pitchFamily="82" charset="0"/>
            </a:endParaRPr>
          </a:p>
        </p:txBody>
      </p:sp>
      <p:sp>
        <p:nvSpPr>
          <p:cNvPr id="3" name="Content Placeholder 2"/>
          <p:cNvSpPr>
            <a:spLocks noGrp="1"/>
          </p:cNvSpPr>
          <p:nvPr>
            <p:ph idx="1"/>
          </p:nvPr>
        </p:nvSpPr>
        <p:spPr>
          <a:xfrm>
            <a:off x="1115616" y="1447800"/>
            <a:ext cx="7818072" cy="5149552"/>
          </a:xfrm>
        </p:spPr>
        <p:txBody>
          <a:bodyPr>
            <a:normAutofit/>
          </a:bodyPr>
          <a:lstStyle/>
          <a:p>
            <a:pPr marL="82296" indent="0">
              <a:buNone/>
            </a:pPr>
            <a:r>
              <a:rPr lang="en-AU" sz="4000" dirty="0" smtClean="0">
                <a:latin typeface="AR CENA" pitchFamily="2" charset="0"/>
              </a:rPr>
              <a:t>So – what, exactly,  do you need to do?</a:t>
            </a:r>
          </a:p>
          <a:p>
            <a:pPr marL="82296" indent="0">
              <a:buNone/>
            </a:pPr>
            <a:endParaRPr lang="en-AU" sz="4000" dirty="0">
              <a:latin typeface="AR CENA" pitchFamily="2" charset="0"/>
            </a:endParaRPr>
          </a:p>
          <a:p>
            <a:pPr marL="82296" indent="0">
              <a:buNone/>
            </a:pPr>
            <a:r>
              <a:rPr lang="en-AU" sz="4800" dirty="0" smtClean="0">
                <a:latin typeface="AR CENA" pitchFamily="2" charset="0"/>
              </a:rPr>
              <a:t>You need to write an extended piece that demonstrates knowledge &amp; understanding of both the Context (Identity &amp; Belonging) and the texts (Witness &amp; </a:t>
            </a:r>
            <a:r>
              <a:rPr lang="en-AU" sz="4800" dirty="0" err="1" smtClean="0">
                <a:latin typeface="AR CENA" pitchFamily="2" charset="0"/>
              </a:rPr>
              <a:t>Pung</a:t>
            </a:r>
            <a:r>
              <a:rPr lang="en-AU" sz="4800" dirty="0" smtClean="0">
                <a:latin typeface="AR CENA" pitchFamily="2" charset="0"/>
              </a:rPr>
              <a:t>).</a:t>
            </a:r>
            <a:endParaRPr lang="en-AU" sz="4800" dirty="0">
              <a:latin typeface="AR CENA" pitchFamily="2" charset="0"/>
            </a:endParaRPr>
          </a:p>
        </p:txBody>
      </p:sp>
    </p:spTree>
    <p:extLst>
      <p:ext uri="{BB962C8B-B14F-4D97-AF65-F5344CB8AC3E}">
        <p14:creationId xmlns:p14="http://schemas.microsoft.com/office/powerpoint/2010/main" val="6801714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2034"/>
          </a:xfrm>
        </p:spPr>
        <p:txBody>
          <a:bodyPr>
            <a:normAutofit fontScale="90000"/>
          </a:bodyPr>
          <a:lstStyle/>
          <a:p>
            <a:endParaRPr lang="en-AU"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04140" y="1970446"/>
            <a:ext cx="1862958" cy="2898714"/>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8696" y="1916832"/>
            <a:ext cx="1997561" cy="2952328"/>
          </a:xfrm>
          <a:prstGeom prst="rect">
            <a:avLst/>
          </a:prstGeom>
        </p:spPr>
      </p:pic>
      <p:sp>
        <p:nvSpPr>
          <p:cNvPr id="6" name="TextBox 5"/>
          <p:cNvSpPr txBox="1"/>
          <p:nvPr/>
        </p:nvSpPr>
        <p:spPr>
          <a:xfrm>
            <a:off x="3131840" y="2564904"/>
            <a:ext cx="792088" cy="1323439"/>
          </a:xfrm>
          <a:prstGeom prst="rect">
            <a:avLst/>
          </a:prstGeom>
          <a:noFill/>
        </p:spPr>
        <p:txBody>
          <a:bodyPr wrap="square" rtlCol="0">
            <a:spAutoFit/>
          </a:bodyPr>
          <a:lstStyle/>
          <a:p>
            <a:r>
              <a:rPr lang="en-AU" sz="8000" dirty="0" smtClean="0"/>
              <a:t>+</a:t>
            </a:r>
            <a:endParaRPr lang="en-AU" sz="8000" dirty="0"/>
          </a:p>
        </p:txBody>
      </p:sp>
      <p:sp>
        <p:nvSpPr>
          <p:cNvPr id="7" name="TextBox 6"/>
          <p:cNvSpPr txBox="1"/>
          <p:nvPr/>
        </p:nvSpPr>
        <p:spPr>
          <a:xfrm>
            <a:off x="5796136" y="2564902"/>
            <a:ext cx="784189" cy="1323439"/>
          </a:xfrm>
          <a:prstGeom prst="rect">
            <a:avLst/>
          </a:prstGeom>
          <a:noFill/>
        </p:spPr>
        <p:txBody>
          <a:bodyPr wrap="none" rtlCol="0">
            <a:spAutoFit/>
          </a:bodyPr>
          <a:lstStyle/>
          <a:p>
            <a:r>
              <a:rPr lang="en-AU" sz="8000" dirty="0" smtClean="0"/>
              <a:t>+</a:t>
            </a:r>
            <a:endParaRPr lang="en-AU" sz="8000" dirty="0"/>
          </a:p>
        </p:txBody>
      </p:sp>
      <p:sp>
        <p:nvSpPr>
          <p:cNvPr id="8" name="TextBox 7"/>
          <p:cNvSpPr txBox="1"/>
          <p:nvPr/>
        </p:nvSpPr>
        <p:spPr>
          <a:xfrm>
            <a:off x="6188230" y="1684836"/>
            <a:ext cx="2822509" cy="3416320"/>
          </a:xfrm>
          <a:prstGeom prst="rect">
            <a:avLst/>
          </a:prstGeom>
          <a:noFill/>
        </p:spPr>
        <p:txBody>
          <a:bodyPr wrap="square" rtlCol="0">
            <a:spAutoFit/>
          </a:bodyPr>
          <a:lstStyle/>
          <a:p>
            <a:pPr algn="ctr"/>
            <a:r>
              <a:rPr lang="en-AU" sz="5400" b="1" dirty="0" smtClean="0">
                <a:latin typeface="AR CENA" pitchFamily="2" charset="0"/>
              </a:rPr>
              <a:t>Context: </a:t>
            </a:r>
          </a:p>
          <a:p>
            <a:pPr algn="ctr"/>
            <a:r>
              <a:rPr lang="en-AU" sz="5400" b="1" dirty="0" smtClean="0">
                <a:latin typeface="AR CENA" pitchFamily="2" charset="0"/>
              </a:rPr>
              <a:t>Identity </a:t>
            </a:r>
          </a:p>
          <a:p>
            <a:pPr algn="ctr"/>
            <a:r>
              <a:rPr lang="en-AU" sz="5400" b="1" dirty="0" smtClean="0">
                <a:latin typeface="AR CENA" pitchFamily="2" charset="0"/>
              </a:rPr>
              <a:t>&amp;</a:t>
            </a:r>
          </a:p>
          <a:p>
            <a:pPr algn="ctr"/>
            <a:r>
              <a:rPr lang="en-AU" sz="5400" b="1" dirty="0" smtClean="0">
                <a:latin typeface="AR CENA" pitchFamily="2" charset="0"/>
              </a:rPr>
              <a:t>Belonging</a:t>
            </a:r>
            <a:endParaRPr lang="en-AU" sz="5400" b="1" dirty="0">
              <a:latin typeface="AR CENA" pitchFamily="2" charset="0"/>
            </a:endParaRPr>
          </a:p>
        </p:txBody>
      </p:sp>
    </p:spTree>
    <p:extLst>
      <p:ext uri="{BB962C8B-B14F-4D97-AF65-F5344CB8AC3E}">
        <p14:creationId xmlns:p14="http://schemas.microsoft.com/office/powerpoint/2010/main" val="27045452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2034"/>
          </a:xfrm>
        </p:spPr>
        <p:txBody>
          <a:bodyPr>
            <a:normAutofit fontScale="90000"/>
          </a:bodyPr>
          <a:lstStyle/>
          <a:p>
            <a:endParaRPr lang="en-AU" dirty="0"/>
          </a:p>
        </p:txBody>
      </p:sp>
      <p:sp>
        <p:nvSpPr>
          <p:cNvPr id="3" name="Content Placeholder 2"/>
          <p:cNvSpPr>
            <a:spLocks noGrp="1"/>
          </p:cNvSpPr>
          <p:nvPr>
            <p:ph idx="1"/>
          </p:nvPr>
        </p:nvSpPr>
        <p:spPr>
          <a:xfrm>
            <a:off x="1187624" y="692696"/>
            <a:ext cx="7746064" cy="5555704"/>
          </a:xfrm>
        </p:spPr>
        <p:txBody>
          <a:bodyPr>
            <a:normAutofit/>
          </a:bodyPr>
          <a:lstStyle/>
          <a:p>
            <a:pPr marL="82296" indent="0">
              <a:buNone/>
            </a:pPr>
            <a:r>
              <a:rPr lang="en-AU" sz="4800" dirty="0" smtClean="0">
                <a:latin typeface="AR CENA" pitchFamily="2" charset="0"/>
              </a:rPr>
              <a:t>You can write in an expository, persuasive or creative style.</a:t>
            </a:r>
          </a:p>
          <a:p>
            <a:pPr marL="82296" indent="0">
              <a:buNone/>
            </a:pPr>
            <a:r>
              <a:rPr lang="en-AU" sz="4800" dirty="0" smtClean="0">
                <a:latin typeface="AR CENA" pitchFamily="2" charset="0"/>
              </a:rPr>
              <a:t>You must demonstrate direct links with one, or both, of the texts studied.</a:t>
            </a:r>
          </a:p>
          <a:p>
            <a:pPr marL="82296" indent="0">
              <a:buNone/>
            </a:pPr>
            <a:r>
              <a:rPr lang="en-AU" sz="4800" dirty="0" smtClean="0">
                <a:latin typeface="AR CENA" pitchFamily="2" charset="0"/>
              </a:rPr>
              <a:t>Your writing must fulfil the requirements of the criteria.</a:t>
            </a:r>
            <a:endParaRPr lang="en-AU" sz="4800" dirty="0">
              <a:latin typeface="AR CENA" pitchFamily="2" charset="0"/>
            </a:endParaRPr>
          </a:p>
        </p:txBody>
      </p:sp>
    </p:spTree>
    <p:extLst>
      <p:ext uri="{BB962C8B-B14F-4D97-AF65-F5344CB8AC3E}">
        <p14:creationId xmlns:p14="http://schemas.microsoft.com/office/powerpoint/2010/main" val="65255578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a:xfrm>
            <a:off x="1623751" y="1412776"/>
            <a:ext cx="7498080" cy="4800600"/>
          </a:xfrm>
        </p:spPr>
        <p:txBody>
          <a:bodyPr>
            <a:normAutofit/>
          </a:bodyPr>
          <a:lstStyle/>
          <a:p>
            <a:pPr marL="82296" indent="0">
              <a:buNone/>
            </a:pPr>
            <a:r>
              <a:rPr lang="en-AU" sz="9600" dirty="0" smtClean="0">
                <a:solidFill>
                  <a:srgbClr val="7030A0"/>
                </a:solidFill>
                <a:latin typeface="Algerian" pitchFamily="82" charset="0"/>
              </a:rPr>
              <a:t>Good Luck</a:t>
            </a:r>
            <a:endParaRPr lang="en-AU" sz="9600" dirty="0">
              <a:solidFill>
                <a:srgbClr val="7030A0"/>
              </a:solidFill>
              <a:latin typeface="Algerian" pitchFamily="82" charset="0"/>
            </a:endParaRPr>
          </a:p>
        </p:txBody>
      </p:sp>
    </p:spTree>
    <p:extLst>
      <p:ext uri="{BB962C8B-B14F-4D97-AF65-F5344CB8AC3E}">
        <p14:creationId xmlns:p14="http://schemas.microsoft.com/office/powerpoint/2010/main" val="1053148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115616" y="764704"/>
            <a:ext cx="7818072" cy="5483696"/>
          </a:xfrm>
        </p:spPr>
        <p:txBody>
          <a:bodyPr/>
          <a:lstStyle/>
          <a:p>
            <a:pPr marL="82296" indent="0">
              <a:buNone/>
            </a:pPr>
            <a:r>
              <a:rPr lang="en-AU" sz="5400" dirty="0">
                <a:latin typeface="AR CENA" pitchFamily="2" charset="0"/>
              </a:rPr>
              <a:t>And I had a look at it and I couldn't understand. They saw two sloping lines down and one in the middle, they saw a face, but the power point socket was white and that's...</a:t>
            </a:r>
          </a:p>
          <a:p>
            <a:endParaRPr lang="en-AU" dirty="0"/>
          </a:p>
        </p:txBody>
      </p:sp>
    </p:spTree>
    <p:extLst>
      <p:ext uri="{BB962C8B-B14F-4D97-AF65-F5344CB8AC3E}">
        <p14:creationId xmlns:p14="http://schemas.microsoft.com/office/powerpoint/2010/main" val="2753347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1435608" y="228919"/>
            <a:ext cx="7498080" cy="45719"/>
          </a:xfrm>
        </p:spPr>
        <p:txBody>
          <a:bodyPr>
            <a:normAutofit fontScale="90000"/>
          </a:bodyPr>
          <a:lstStyle/>
          <a:p>
            <a:endParaRPr lang="en-AU" dirty="0"/>
          </a:p>
        </p:txBody>
      </p:sp>
      <p:sp>
        <p:nvSpPr>
          <p:cNvPr id="3" name="Content Placeholder 2"/>
          <p:cNvSpPr>
            <a:spLocks noGrp="1"/>
          </p:cNvSpPr>
          <p:nvPr>
            <p:ph idx="1"/>
          </p:nvPr>
        </p:nvSpPr>
        <p:spPr>
          <a:xfrm>
            <a:off x="899592" y="404664"/>
            <a:ext cx="8136904" cy="6264696"/>
          </a:xfrm>
        </p:spPr>
        <p:txBody>
          <a:bodyPr>
            <a:noAutofit/>
          </a:bodyPr>
          <a:lstStyle/>
          <a:p>
            <a:pPr marL="82296" indent="0">
              <a:buNone/>
            </a:pPr>
            <a:r>
              <a:rPr lang="en-AU" sz="4000" dirty="0">
                <a:latin typeface="AR CENA" pitchFamily="2" charset="0"/>
              </a:rPr>
              <a:t>The pieces in this anthology – like Asian-Australians are so diverse, </a:t>
            </a:r>
            <a:r>
              <a:rPr lang="en-AU" sz="4000" dirty="0" smtClean="0">
                <a:latin typeface="AR CENA" pitchFamily="2" charset="0"/>
              </a:rPr>
              <a:t>and the </a:t>
            </a:r>
            <a:r>
              <a:rPr lang="en-AU" sz="4000" dirty="0">
                <a:latin typeface="AR CENA" pitchFamily="2" charset="0"/>
              </a:rPr>
              <a:t>beauty of the book is that it shatters all stereotypes people may </a:t>
            </a:r>
            <a:r>
              <a:rPr lang="en-AU" sz="4000" dirty="0" smtClean="0">
                <a:latin typeface="AR CENA" pitchFamily="2" charset="0"/>
              </a:rPr>
              <a:t>have about </a:t>
            </a:r>
            <a:r>
              <a:rPr lang="en-AU" sz="4000" dirty="0" smtClean="0">
                <a:latin typeface="AR CENA" pitchFamily="2" charset="0"/>
              </a:rPr>
              <a:t> </a:t>
            </a:r>
            <a:r>
              <a:rPr lang="en-AU" sz="4000" dirty="0" smtClean="0">
                <a:latin typeface="AR CENA" pitchFamily="2" charset="0"/>
              </a:rPr>
              <a:t>Asian-Australians</a:t>
            </a:r>
            <a:r>
              <a:rPr lang="en-AU" sz="4000" dirty="0">
                <a:latin typeface="AR CENA" pitchFamily="2" charset="0"/>
              </a:rPr>
              <a:t>…</a:t>
            </a:r>
            <a:endParaRPr lang="en-AU" sz="4000" dirty="0" smtClean="0">
              <a:latin typeface="AR CENA" pitchFamily="2" charset="0"/>
            </a:endParaRPr>
          </a:p>
          <a:p>
            <a:pPr marL="82296" indent="0">
              <a:buNone/>
            </a:pPr>
            <a:endParaRPr lang="en-AU" sz="1600" i="1" dirty="0" smtClean="0"/>
          </a:p>
          <a:p>
            <a:pPr marL="82296" indent="0">
              <a:buNone/>
            </a:pPr>
            <a:endParaRPr lang="en-AU" sz="1600" i="1" dirty="0"/>
          </a:p>
          <a:p>
            <a:pPr marL="82296" indent="0">
              <a:buNone/>
            </a:pPr>
            <a:endParaRPr lang="en-AU" sz="1600" i="1" dirty="0" smtClean="0"/>
          </a:p>
          <a:p>
            <a:pPr marL="82296" indent="0">
              <a:buNone/>
            </a:pPr>
            <a:endParaRPr lang="en-AU" sz="1600" i="1" dirty="0"/>
          </a:p>
          <a:p>
            <a:pPr marL="82296" indent="0">
              <a:buNone/>
            </a:pPr>
            <a:endParaRPr lang="en-AU" sz="1600" i="1" dirty="0" smtClean="0"/>
          </a:p>
          <a:p>
            <a:pPr marL="82296" indent="0">
              <a:buNone/>
            </a:pPr>
            <a:endParaRPr lang="en-AU" sz="1600" i="1" dirty="0"/>
          </a:p>
          <a:p>
            <a:pPr marL="82296" indent="0">
              <a:buNone/>
            </a:pPr>
            <a:endParaRPr lang="en-AU" sz="1600" i="1" dirty="0" smtClean="0"/>
          </a:p>
          <a:p>
            <a:pPr marL="82296" indent="0">
              <a:buNone/>
            </a:pPr>
            <a:endParaRPr lang="en-AU" sz="1600" i="1" dirty="0"/>
          </a:p>
          <a:p>
            <a:pPr marL="82296" indent="0">
              <a:buNone/>
            </a:pPr>
            <a:r>
              <a:rPr lang="en-AU" sz="1600" i="1" dirty="0" err="1" smtClean="0"/>
              <a:t>Pung</a:t>
            </a:r>
            <a:r>
              <a:rPr lang="en-AU" sz="1600" i="1" dirty="0" smtClean="0"/>
              <a:t>: </a:t>
            </a:r>
            <a:r>
              <a:rPr lang="en-AU" sz="1600" dirty="0"/>
              <a:t>http://alicepung.com</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3140968"/>
            <a:ext cx="3753346" cy="239224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640" y="3861048"/>
            <a:ext cx="3251459" cy="2163698"/>
          </a:xfrm>
          <a:prstGeom prst="rect">
            <a:avLst/>
          </a:prstGeom>
        </p:spPr>
      </p:pic>
    </p:spTree>
    <p:extLst>
      <p:ext uri="{BB962C8B-B14F-4D97-AF65-F5344CB8AC3E}">
        <p14:creationId xmlns:p14="http://schemas.microsoft.com/office/powerpoint/2010/main" val="40491900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971600" y="404664"/>
            <a:ext cx="7962088" cy="6127576"/>
          </a:xfrm>
        </p:spPr>
        <p:txBody>
          <a:bodyPr>
            <a:normAutofit fontScale="92500" lnSpcReduction="10000"/>
          </a:bodyPr>
          <a:lstStyle/>
          <a:p>
            <a:pPr marL="82296" indent="0">
              <a:buNone/>
            </a:pPr>
            <a:r>
              <a:rPr lang="en-AU" sz="5700" dirty="0" smtClean="0">
                <a:latin typeface="AR CENA" pitchFamily="2" charset="0"/>
              </a:rPr>
              <a:t>What </a:t>
            </a:r>
            <a:r>
              <a:rPr lang="en-AU" sz="5700" dirty="0">
                <a:latin typeface="AR CENA" pitchFamily="2" charset="0"/>
              </a:rPr>
              <a:t>moved me was the resilience of our writers, their creativity, humour, quirk and insight – sometimes against severe racism, personal illness, familial pressures and pressure </a:t>
            </a:r>
            <a:endParaRPr lang="en-AU" sz="5700" dirty="0" smtClean="0">
              <a:latin typeface="AR CENA" pitchFamily="2" charset="0"/>
            </a:endParaRPr>
          </a:p>
          <a:p>
            <a:pPr marL="82296" indent="0">
              <a:buNone/>
            </a:pPr>
            <a:r>
              <a:rPr lang="en-AU" sz="5700" dirty="0" smtClean="0">
                <a:latin typeface="AR CENA" pitchFamily="2" charset="0"/>
              </a:rPr>
              <a:t>from </a:t>
            </a:r>
            <a:r>
              <a:rPr lang="en-AU" sz="5700" dirty="0">
                <a:latin typeface="AR CENA" pitchFamily="2" charset="0"/>
              </a:rPr>
              <a:t>society </a:t>
            </a:r>
            <a:r>
              <a:rPr lang="en-AU" sz="5700" dirty="0" smtClean="0">
                <a:latin typeface="AR CENA" pitchFamily="2" charset="0"/>
              </a:rPr>
              <a:t>to conform…</a:t>
            </a:r>
          </a:p>
          <a:p>
            <a:pPr marL="82296" indent="0">
              <a:buNone/>
            </a:pPr>
            <a:endParaRPr lang="en-AU" sz="1600" i="1" dirty="0"/>
          </a:p>
          <a:p>
            <a:pPr marL="82296" indent="0">
              <a:buNone/>
            </a:pPr>
            <a:r>
              <a:rPr lang="en-AU" sz="1600" i="1" dirty="0" err="1" smtClean="0"/>
              <a:t>Pung</a:t>
            </a:r>
            <a:r>
              <a:rPr lang="en-AU" sz="1600" i="1" dirty="0"/>
              <a:t>: </a:t>
            </a:r>
            <a:r>
              <a:rPr lang="en-AU" sz="1600" dirty="0"/>
              <a:t>http://alicepung.com</a:t>
            </a:r>
          </a:p>
          <a:p>
            <a:pPr marL="82296" indent="0">
              <a:buNone/>
            </a:pPr>
            <a:endParaRPr lang="en-AU" dirty="0"/>
          </a:p>
        </p:txBody>
      </p:sp>
    </p:spTree>
    <p:extLst>
      <p:ext uri="{BB962C8B-B14F-4D97-AF65-F5344CB8AC3E}">
        <p14:creationId xmlns:p14="http://schemas.microsoft.com/office/powerpoint/2010/main" val="3637557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a:p>
        </p:txBody>
      </p:sp>
      <p:sp>
        <p:nvSpPr>
          <p:cNvPr id="3" name="Content Placeholder 2"/>
          <p:cNvSpPr>
            <a:spLocks noGrp="1"/>
          </p:cNvSpPr>
          <p:nvPr>
            <p:ph idx="1"/>
          </p:nvPr>
        </p:nvSpPr>
        <p:spPr>
          <a:xfrm>
            <a:off x="1187624" y="404664"/>
            <a:ext cx="7746064" cy="5843736"/>
          </a:xfrm>
        </p:spPr>
        <p:txBody>
          <a:bodyPr>
            <a:normAutofit lnSpcReduction="10000"/>
          </a:bodyPr>
          <a:lstStyle/>
          <a:p>
            <a:pPr marL="82296" indent="0">
              <a:buNone/>
            </a:pPr>
            <a:r>
              <a:rPr lang="en-AU" sz="5400" dirty="0" smtClean="0">
                <a:latin typeface="AR CENA" pitchFamily="2" charset="0"/>
              </a:rPr>
              <a:t>I </a:t>
            </a:r>
            <a:r>
              <a:rPr lang="en-AU" sz="5400" dirty="0">
                <a:latin typeface="AR CENA" pitchFamily="2" charset="0"/>
              </a:rPr>
              <a:t>wanted to bring out the common humanity of our authors, so that any reader could pick up the book and be amused, amazed, </a:t>
            </a:r>
            <a:endParaRPr lang="en-AU" sz="5400" dirty="0" smtClean="0">
              <a:latin typeface="AR CENA" pitchFamily="2" charset="0"/>
            </a:endParaRPr>
          </a:p>
          <a:p>
            <a:pPr marL="82296" indent="0">
              <a:buNone/>
            </a:pPr>
            <a:r>
              <a:rPr lang="en-AU" sz="5400" dirty="0" smtClean="0">
                <a:latin typeface="AR CENA" pitchFamily="2" charset="0"/>
              </a:rPr>
              <a:t>moved </a:t>
            </a:r>
            <a:r>
              <a:rPr lang="en-AU" sz="5400" dirty="0">
                <a:latin typeface="AR CENA" pitchFamily="2" charset="0"/>
              </a:rPr>
              <a:t>and </a:t>
            </a:r>
            <a:endParaRPr lang="en-AU" sz="5400" dirty="0" smtClean="0">
              <a:latin typeface="AR CENA" pitchFamily="2" charset="0"/>
            </a:endParaRPr>
          </a:p>
          <a:p>
            <a:pPr marL="82296" indent="0">
              <a:buNone/>
            </a:pPr>
            <a:r>
              <a:rPr lang="en-AU" sz="5400" dirty="0" smtClean="0">
                <a:latin typeface="AR CENA" pitchFamily="2" charset="0"/>
              </a:rPr>
              <a:t>heartened.</a:t>
            </a:r>
          </a:p>
          <a:p>
            <a:pPr marL="82296" indent="0">
              <a:buNone/>
            </a:pPr>
            <a:r>
              <a:rPr lang="en-AU" sz="1600" i="1" dirty="0" err="1" smtClean="0"/>
              <a:t>Pung</a:t>
            </a:r>
            <a:r>
              <a:rPr lang="en-AU" sz="1600" i="1" dirty="0"/>
              <a:t>: </a:t>
            </a:r>
            <a:r>
              <a:rPr lang="en-AU" sz="1600" dirty="0"/>
              <a:t>http://alicepung.com</a:t>
            </a:r>
          </a:p>
          <a:p>
            <a:pPr marL="82296" indent="0">
              <a:buNone/>
            </a:pPr>
            <a:endParaRPr lang="en-AU" i="1" dirty="0"/>
          </a:p>
          <a:p>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6140" y="3429000"/>
            <a:ext cx="2124860" cy="3187290"/>
          </a:xfrm>
          <a:prstGeom prst="rect">
            <a:avLst/>
          </a:prstGeom>
        </p:spPr>
      </p:pic>
    </p:spTree>
    <p:extLst>
      <p:ext uri="{BB962C8B-B14F-4D97-AF65-F5344CB8AC3E}">
        <p14:creationId xmlns:p14="http://schemas.microsoft.com/office/powerpoint/2010/main" val="12712140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971600" y="620688"/>
            <a:ext cx="7962088" cy="5904656"/>
          </a:xfrm>
        </p:spPr>
        <p:txBody>
          <a:bodyPr>
            <a:normAutofit fontScale="92500"/>
          </a:bodyPr>
          <a:lstStyle/>
          <a:p>
            <a:pPr marL="82296" indent="0">
              <a:buNone/>
            </a:pPr>
            <a:r>
              <a:rPr lang="en-AU" sz="4800" dirty="0">
                <a:latin typeface="AR CENA" pitchFamily="2" charset="0"/>
              </a:rPr>
              <a:t>All the writers in this anthology explore the idea of being both Asian </a:t>
            </a:r>
            <a:r>
              <a:rPr lang="en-AU" sz="4800" dirty="0" smtClean="0">
                <a:latin typeface="AR CENA" pitchFamily="2" charset="0"/>
              </a:rPr>
              <a:t>and Australian</a:t>
            </a:r>
            <a:r>
              <a:rPr lang="en-AU" sz="4800" dirty="0">
                <a:latin typeface="AR CENA" pitchFamily="2" charset="0"/>
              </a:rPr>
              <a:t>. Many write of the struggle to reconcile their two cultures, </a:t>
            </a:r>
            <a:r>
              <a:rPr lang="en-AU" sz="4800" dirty="0" smtClean="0">
                <a:latin typeface="AR CENA" pitchFamily="2" charset="0"/>
              </a:rPr>
              <a:t>while </a:t>
            </a:r>
          </a:p>
          <a:p>
            <a:pPr marL="82296" indent="0">
              <a:buNone/>
            </a:pPr>
            <a:r>
              <a:rPr lang="en-AU" sz="4800" dirty="0" smtClean="0">
                <a:latin typeface="AR CENA" pitchFamily="2" charset="0"/>
              </a:rPr>
              <a:t>others </a:t>
            </a:r>
            <a:r>
              <a:rPr lang="en-AU" sz="4800" dirty="0">
                <a:latin typeface="AR CENA" pitchFamily="2" charset="0"/>
              </a:rPr>
              <a:t>describe </a:t>
            </a:r>
            <a:endParaRPr lang="en-AU" sz="4800" dirty="0" smtClean="0">
              <a:latin typeface="AR CENA" pitchFamily="2" charset="0"/>
            </a:endParaRPr>
          </a:p>
          <a:p>
            <a:pPr marL="82296" indent="0">
              <a:buNone/>
            </a:pPr>
            <a:r>
              <a:rPr lang="en-AU" sz="4800" dirty="0" smtClean="0">
                <a:latin typeface="AR CENA" pitchFamily="2" charset="0"/>
              </a:rPr>
              <a:t>feeling excluded</a:t>
            </a:r>
          </a:p>
          <a:p>
            <a:pPr marL="82296" indent="0">
              <a:buNone/>
            </a:pPr>
            <a:r>
              <a:rPr lang="en-AU" sz="4800" dirty="0" smtClean="0">
                <a:latin typeface="AR CENA" pitchFamily="2" charset="0"/>
              </a:rPr>
              <a:t>from </a:t>
            </a:r>
            <a:r>
              <a:rPr lang="en-AU" sz="4800" dirty="0">
                <a:latin typeface="AR CENA" pitchFamily="2" charset="0"/>
              </a:rPr>
              <a:t>one or </a:t>
            </a:r>
            <a:endParaRPr lang="en-AU" sz="4800" dirty="0" smtClean="0">
              <a:latin typeface="AR CENA" pitchFamily="2" charset="0"/>
            </a:endParaRPr>
          </a:p>
          <a:p>
            <a:pPr marL="82296" indent="0">
              <a:buNone/>
            </a:pPr>
            <a:r>
              <a:rPr lang="en-AU" sz="4800" dirty="0" smtClean="0">
                <a:latin typeface="AR CENA" pitchFamily="2" charset="0"/>
              </a:rPr>
              <a:t>even </a:t>
            </a:r>
            <a:r>
              <a:rPr lang="en-AU" sz="4800" dirty="0">
                <a:latin typeface="AR CENA" pitchFamily="2" charset="0"/>
              </a:rPr>
              <a:t>both cultures. </a:t>
            </a:r>
            <a:endParaRPr lang="en-AU" sz="4800" dirty="0">
              <a:latin typeface="AR CENA" pitchFamily="2"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3573016"/>
            <a:ext cx="4195334" cy="2789897"/>
          </a:xfrm>
          <a:prstGeom prst="rect">
            <a:avLst/>
          </a:prstGeom>
        </p:spPr>
      </p:pic>
    </p:spTree>
    <p:extLst>
      <p:ext uri="{BB962C8B-B14F-4D97-AF65-F5344CB8AC3E}">
        <p14:creationId xmlns:p14="http://schemas.microsoft.com/office/powerpoint/2010/main" val="22457248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319</TotalTime>
  <Words>1459</Words>
  <Application>Microsoft Office PowerPoint</Application>
  <PresentationFormat>On-screen Show (4:3)</PresentationFormat>
  <Paragraphs>132</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Solstice</vt:lpstr>
      <vt:lpstr>Writing in Context</vt:lpstr>
      <vt:lpstr>Alice Pung:  Growing Up Asian in Australia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Important Questions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Witness: Peter Weir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Interesting Questions</vt:lpstr>
      <vt:lpstr>PowerPoint Presentation</vt:lpstr>
      <vt:lpstr>PowerPoint Presentation</vt:lpstr>
      <vt:lpstr>Writing in Context</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in Context</dc:title>
  <dc:creator>Kerry Novak</dc:creator>
  <cp:lastModifiedBy>Kerry Novak</cp:lastModifiedBy>
  <cp:revision>79</cp:revision>
  <dcterms:created xsi:type="dcterms:W3CDTF">2011-09-05T08:33:52Z</dcterms:created>
  <dcterms:modified xsi:type="dcterms:W3CDTF">2011-09-11T08:22:10Z</dcterms:modified>
</cp:coreProperties>
</file>